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60" r:id="rId5"/>
    <p:sldId id="261" r:id="rId6"/>
    <p:sldId id="259" r:id="rId7"/>
    <p:sldId id="262" r:id="rId8"/>
    <p:sldId id="263" r:id="rId9"/>
    <p:sldId id="264" r:id="rId10"/>
    <p:sldId id="265" r:id="rId11"/>
  </p:sldIdLst>
  <p:sldSz cx="18300700" cy="10299700"/>
  <p:notesSz cx="18300700" cy="10299700"/>
  <p:defaultTextStyle>
    <a:defPPr>
      <a:defRPr kern="0"/>
    </a:def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66" d="100"/>
          <a:sy n="66" d="100"/>
        </p:scale>
        <p:origin x="-1008" y="-342"/>
      </p:cViewPr>
      <p:guideLst>
        <p:guide orient="horz" pos="2880"/>
        <p:guide pos="216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sz="3500" b="0" i="0">
                <a:solidFill>
                  <a:srgbClr val="D2292C"/>
                </a:solidFill>
                <a:latin typeface="Verdana"/>
                <a:cs typeface="Verdana"/>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7/25/2024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00" b="0" i="0">
                <a:solidFill>
                  <a:srgbClr val="D2292C"/>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7/25/2024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00" b="0" i="0">
                <a:solidFill>
                  <a:srgbClr val="D2292C"/>
                </a:solidFill>
                <a:latin typeface="Verdana"/>
                <a:cs typeface="Verdan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7/25/2024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8000" cy="10286998"/>
          </a:xfrm>
          <a:prstGeom prst="rect">
            <a:avLst/>
          </a:prstGeom>
        </p:spPr>
      </p:pic>
      <p:sp>
        <p:nvSpPr>
          <p:cNvPr id="2" name="Holder 2"/>
          <p:cNvSpPr>
            <a:spLocks noGrp="1"/>
          </p:cNvSpPr>
          <p:nvPr>
            <p:ph type="title"/>
          </p:nvPr>
        </p:nvSpPr>
        <p:spPr/>
        <p:txBody>
          <a:bodyPr lIns="0" tIns="0" rIns="0" bIns="0"/>
          <a:lstStyle>
            <a:lvl1pPr>
              <a:defRPr sz="3500" b="0" i="0">
                <a:solidFill>
                  <a:srgbClr val="D2292C"/>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7/25/2024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7/25/2024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7884541" y="1578197"/>
            <a:ext cx="9060180" cy="631825"/>
          </a:xfrm>
          <a:prstGeom prst="rect">
            <a:avLst/>
          </a:prstGeom>
        </p:spPr>
        <p:txBody>
          <a:bodyPr wrap="square" lIns="0" tIns="0" rIns="0" bIns="0">
            <a:spAutoFit/>
          </a:bodyPr>
          <a:lstStyle>
            <a:lvl1pPr>
              <a:defRPr sz="3500" b="0" i="0">
                <a:solidFill>
                  <a:srgbClr val="D2292C"/>
                </a:solidFill>
                <a:latin typeface="Verdana"/>
                <a:cs typeface="Verdana"/>
              </a:defRPr>
            </a:lvl1pPr>
          </a:lstStyle>
          <a:p>
            <a:endParaRPr/>
          </a:p>
        </p:txBody>
      </p:sp>
      <p:sp>
        <p:nvSpPr>
          <p:cNvPr id="3" name="Holder 3"/>
          <p:cNvSpPr>
            <a:spLocks noGrp="1"/>
          </p:cNvSpPr>
          <p:nvPr>
            <p:ph type="body" idx="1"/>
          </p:nvPr>
        </p:nvSpPr>
        <p:spPr>
          <a:xfrm>
            <a:off x="915035" y="2368931"/>
            <a:ext cx="16470630"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7/25/2024</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0603" y="2597975"/>
            <a:ext cx="9900285" cy="3397725"/>
          </a:xfrm>
          <a:prstGeom prst="rect">
            <a:avLst/>
          </a:prstGeom>
        </p:spPr>
        <p:txBody>
          <a:bodyPr vert="horz" wrap="square" lIns="0" tIns="12065" rIns="0" bIns="0" rtlCol="0">
            <a:spAutoFit/>
          </a:bodyPr>
          <a:lstStyle/>
          <a:p>
            <a:pPr marL="12700" marR="5080" indent="3175" algn="ctr">
              <a:lnSpc>
                <a:spcPct val="100499"/>
              </a:lnSpc>
              <a:spcBef>
                <a:spcPts val="95"/>
              </a:spcBef>
            </a:pPr>
            <a:r>
              <a:rPr lang="en-US" sz="4400" b="1" dirty="0" smtClean="0"/>
              <a:t>DESIGN,DEVELOPMENT AND ACOUSTIC ANALYSIS OF NORMAL AND LOMBARD SPEECH TAMIL CORPUS</a:t>
            </a:r>
            <a:r>
              <a:rPr lang="en-US" sz="4400" dirty="0" smtClean="0"/>
              <a:t/>
            </a:r>
            <a:br>
              <a:rPr lang="en-US" sz="4400" dirty="0" smtClean="0"/>
            </a:br>
            <a:endParaRPr sz="4400"/>
          </a:p>
        </p:txBody>
      </p:sp>
      <p:pic>
        <p:nvPicPr>
          <p:cNvPr id="3" name="object 3"/>
          <p:cNvPicPr/>
          <p:nvPr/>
        </p:nvPicPr>
        <p:blipFill>
          <a:blip r:embed="rId2" cstate="print"/>
          <a:stretch>
            <a:fillRect/>
          </a:stretch>
        </p:blipFill>
        <p:spPr>
          <a:xfrm>
            <a:off x="15860903" y="537680"/>
            <a:ext cx="1533524" cy="1533524"/>
          </a:xfrm>
          <a:prstGeom prst="rect">
            <a:avLst/>
          </a:prstGeom>
        </p:spPr>
      </p:pic>
      <p:sp>
        <p:nvSpPr>
          <p:cNvPr id="4" name="TextBox 3"/>
          <p:cNvSpPr txBox="1"/>
          <p:nvPr/>
        </p:nvSpPr>
        <p:spPr>
          <a:xfrm>
            <a:off x="5645150" y="6978650"/>
            <a:ext cx="7427033" cy="2031325"/>
          </a:xfrm>
          <a:prstGeom prst="rect">
            <a:avLst/>
          </a:prstGeom>
          <a:noFill/>
        </p:spPr>
        <p:txBody>
          <a:bodyPr wrap="none" rtlCol="0">
            <a:spAutoFit/>
          </a:bodyPr>
          <a:lstStyle/>
          <a:p>
            <a:pPr algn="ctr">
              <a:lnSpc>
                <a:spcPct val="150000"/>
              </a:lnSpc>
            </a:pPr>
            <a:r>
              <a:rPr lang="en-US" sz="2000" b="1" dirty="0" smtClean="0"/>
              <a:t>NAVEEN K</a:t>
            </a:r>
          </a:p>
          <a:p>
            <a:pPr algn="ctr">
              <a:lnSpc>
                <a:spcPct val="150000"/>
              </a:lnSpc>
            </a:pPr>
            <a:r>
              <a:rPr lang="en-US" sz="2000" b="1" dirty="0" smtClean="0"/>
              <a:t>B TECH INFORMATION TECHNOLOGY</a:t>
            </a:r>
            <a:endParaRPr lang="en-US" sz="2000" b="1" dirty="0"/>
          </a:p>
          <a:p>
            <a:pPr algn="ctr">
              <a:lnSpc>
                <a:spcPct val="150000"/>
              </a:lnSpc>
            </a:pPr>
            <a:r>
              <a:rPr lang="en-US" sz="2000" b="1" dirty="0" smtClean="0"/>
              <a:t>ANJALAI  AMMAL MAHALINGAM ENGINEERING COLLEGE</a:t>
            </a:r>
          </a:p>
          <a:p>
            <a:pPr algn="ctr"/>
            <a:endParaRPr lang="en-US" dirty="0"/>
          </a:p>
          <a:p>
            <a:pPr algn="ct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12702"/>
            <a:ext cx="18288000" cy="10286998"/>
          </a:xfrm>
          <a:prstGeom prst="rect">
            <a:avLst/>
          </a:prstGeom>
        </p:spPr>
      </p:pic>
      <p:grpSp>
        <p:nvGrpSpPr>
          <p:cNvPr id="3" name="object 3"/>
          <p:cNvGrpSpPr/>
          <p:nvPr/>
        </p:nvGrpSpPr>
        <p:grpSpPr>
          <a:xfrm>
            <a:off x="13243080" y="0"/>
            <a:ext cx="5045075" cy="5522595"/>
            <a:chOff x="13243080" y="0"/>
            <a:chExt cx="5045075" cy="5522595"/>
          </a:xfrm>
        </p:grpSpPr>
        <p:pic>
          <p:nvPicPr>
            <p:cNvPr id="4" name="object 4"/>
            <p:cNvPicPr/>
            <p:nvPr/>
          </p:nvPicPr>
          <p:blipFill>
            <a:blip r:embed="rId3" cstate="print"/>
            <a:stretch>
              <a:fillRect/>
            </a:stretch>
          </p:blipFill>
          <p:spPr>
            <a:xfrm>
              <a:off x="13243080" y="0"/>
              <a:ext cx="5044919" cy="5522099"/>
            </a:xfrm>
            <a:prstGeom prst="rect">
              <a:avLst/>
            </a:prstGeom>
          </p:spPr>
        </p:pic>
        <p:pic>
          <p:nvPicPr>
            <p:cNvPr id="5" name="object 5"/>
            <p:cNvPicPr/>
            <p:nvPr/>
          </p:nvPicPr>
          <p:blipFill>
            <a:blip r:embed="rId4" cstate="print"/>
            <a:stretch>
              <a:fillRect/>
            </a:stretch>
          </p:blipFill>
          <p:spPr>
            <a:xfrm>
              <a:off x="15958565" y="1845576"/>
              <a:ext cx="1533397" cy="1533524"/>
            </a:xfrm>
            <a:prstGeom prst="rect">
              <a:avLst/>
            </a:prstGeom>
          </p:spPr>
        </p:pic>
      </p:grpSp>
      <p:sp>
        <p:nvSpPr>
          <p:cNvPr id="6" name="object 6"/>
          <p:cNvSpPr/>
          <p:nvPr/>
        </p:nvSpPr>
        <p:spPr>
          <a:xfrm>
            <a:off x="11050066" y="6552501"/>
            <a:ext cx="1462405" cy="1462405"/>
          </a:xfrm>
          <a:custGeom>
            <a:avLst/>
            <a:gdLst/>
            <a:ahLst/>
            <a:cxnLst/>
            <a:rect l="l" t="t" r="r" b="b"/>
            <a:pathLst>
              <a:path w="1462404" h="1462404">
                <a:moveTo>
                  <a:pt x="711" y="731494"/>
                </a:moveTo>
                <a:lnTo>
                  <a:pt x="4305" y="657339"/>
                </a:lnTo>
                <a:lnTo>
                  <a:pt x="15824" y="584619"/>
                </a:lnTo>
                <a:lnTo>
                  <a:pt x="33832" y="512622"/>
                </a:lnTo>
                <a:lnTo>
                  <a:pt x="59753" y="443496"/>
                </a:lnTo>
                <a:lnTo>
                  <a:pt x="92151" y="376542"/>
                </a:lnTo>
                <a:lnTo>
                  <a:pt x="131749" y="313905"/>
                </a:lnTo>
                <a:lnTo>
                  <a:pt x="176390" y="255587"/>
                </a:lnTo>
                <a:lnTo>
                  <a:pt x="227507" y="201587"/>
                </a:lnTo>
                <a:lnTo>
                  <a:pt x="283667" y="153352"/>
                </a:lnTo>
                <a:lnTo>
                  <a:pt x="344855" y="110871"/>
                </a:lnTo>
                <a:lnTo>
                  <a:pt x="409663" y="74879"/>
                </a:lnTo>
                <a:lnTo>
                  <a:pt x="477342" y="46075"/>
                </a:lnTo>
                <a:lnTo>
                  <a:pt x="547890" y="23749"/>
                </a:lnTo>
                <a:lnTo>
                  <a:pt x="620610" y="8636"/>
                </a:lnTo>
                <a:lnTo>
                  <a:pt x="694766" y="711"/>
                </a:lnTo>
                <a:lnTo>
                  <a:pt x="731481" y="0"/>
                </a:lnTo>
                <a:lnTo>
                  <a:pt x="769645" y="711"/>
                </a:lnTo>
                <a:lnTo>
                  <a:pt x="807808" y="4318"/>
                </a:lnTo>
                <a:lnTo>
                  <a:pt x="845959" y="8636"/>
                </a:lnTo>
                <a:lnTo>
                  <a:pt x="883399" y="15836"/>
                </a:lnTo>
                <a:lnTo>
                  <a:pt x="920838" y="25196"/>
                </a:lnTo>
                <a:lnTo>
                  <a:pt x="993559" y="48234"/>
                </a:lnTo>
                <a:lnTo>
                  <a:pt x="1028839" y="63347"/>
                </a:lnTo>
                <a:lnTo>
                  <a:pt x="1063396" y="79908"/>
                </a:lnTo>
                <a:lnTo>
                  <a:pt x="1129639" y="118071"/>
                </a:lnTo>
                <a:lnTo>
                  <a:pt x="1190828" y="162712"/>
                </a:lnTo>
                <a:lnTo>
                  <a:pt x="1220355" y="187909"/>
                </a:lnTo>
                <a:lnTo>
                  <a:pt x="1274356" y="241909"/>
                </a:lnTo>
                <a:lnTo>
                  <a:pt x="1322590" y="300951"/>
                </a:lnTo>
                <a:lnTo>
                  <a:pt x="1344180" y="332625"/>
                </a:lnTo>
                <a:lnTo>
                  <a:pt x="1364348" y="365023"/>
                </a:lnTo>
                <a:lnTo>
                  <a:pt x="1382344" y="398856"/>
                </a:lnTo>
                <a:lnTo>
                  <a:pt x="1398905" y="433425"/>
                </a:lnTo>
                <a:lnTo>
                  <a:pt x="1413306" y="468706"/>
                </a:lnTo>
                <a:lnTo>
                  <a:pt x="1426260" y="504698"/>
                </a:lnTo>
                <a:lnTo>
                  <a:pt x="1437068" y="541413"/>
                </a:lnTo>
                <a:lnTo>
                  <a:pt x="1446415" y="578853"/>
                </a:lnTo>
                <a:lnTo>
                  <a:pt x="1457934" y="654456"/>
                </a:lnTo>
                <a:lnTo>
                  <a:pt x="1461541" y="692607"/>
                </a:lnTo>
                <a:lnTo>
                  <a:pt x="1462265" y="730770"/>
                </a:lnTo>
                <a:lnTo>
                  <a:pt x="1461541" y="768934"/>
                </a:lnTo>
                <a:lnTo>
                  <a:pt x="1457934" y="807097"/>
                </a:lnTo>
                <a:lnTo>
                  <a:pt x="1453629" y="845248"/>
                </a:lnTo>
                <a:lnTo>
                  <a:pt x="1446415" y="882688"/>
                </a:lnTo>
                <a:lnTo>
                  <a:pt x="1437068" y="920127"/>
                </a:lnTo>
                <a:lnTo>
                  <a:pt x="1426260" y="956843"/>
                </a:lnTo>
                <a:lnTo>
                  <a:pt x="1398905" y="1028115"/>
                </a:lnTo>
                <a:lnTo>
                  <a:pt x="1382344" y="1062685"/>
                </a:lnTo>
                <a:lnTo>
                  <a:pt x="1364348" y="1096518"/>
                </a:lnTo>
                <a:lnTo>
                  <a:pt x="1344180" y="1128915"/>
                </a:lnTo>
                <a:lnTo>
                  <a:pt x="1322590" y="1160602"/>
                </a:lnTo>
                <a:lnTo>
                  <a:pt x="1274356" y="1219631"/>
                </a:lnTo>
                <a:lnTo>
                  <a:pt x="1248435" y="1247711"/>
                </a:lnTo>
                <a:lnTo>
                  <a:pt x="1220355" y="1274356"/>
                </a:lnTo>
                <a:lnTo>
                  <a:pt x="1161313" y="1322590"/>
                </a:lnTo>
                <a:lnTo>
                  <a:pt x="1129639" y="1344193"/>
                </a:lnTo>
                <a:lnTo>
                  <a:pt x="1097229" y="1364348"/>
                </a:lnTo>
                <a:lnTo>
                  <a:pt x="1063396" y="1382344"/>
                </a:lnTo>
                <a:lnTo>
                  <a:pt x="1028839" y="1398905"/>
                </a:lnTo>
                <a:lnTo>
                  <a:pt x="993559" y="1413306"/>
                </a:lnTo>
                <a:lnTo>
                  <a:pt x="957554" y="1426260"/>
                </a:lnTo>
                <a:lnTo>
                  <a:pt x="920838" y="1437068"/>
                </a:lnTo>
                <a:lnTo>
                  <a:pt x="883399" y="1446428"/>
                </a:lnTo>
                <a:lnTo>
                  <a:pt x="807808" y="1457947"/>
                </a:lnTo>
                <a:lnTo>
                  <a:pt x="769645" y="1461554"/>
                </a:lnTo>
                <a:lnTo>
                  <a:pt x="731481" y="1462265"/>
                </a:lnTo>
                <a:lnTo>
                  <a:pt x="694766" y="1461554"/>
                </a:lnTo>
                <a:lnTo>
                  <a:pt x="620610" y="1453629"/>
                </a:lnTo>
                <a:lnTo>
                  <a:pt x="548614" y="1439227"/>
                </a:lnTo>
                <a:lnTo>
                  <a:pt x="477342" y="1416913"/>
                </a:lnTo>
                <a:lnTo>
                  <a:pt x="409663" y="1388110"/>
                </a:lnTo>
                <a:lnTo>
                  <a:pt x="344855" y="1352105"/>
                </a:lnTo>
                <a:lnTo>
                  <a:pt x="284378" y="1309624"/>
                </a:lnTo>
                <a:lnTo>
                  <a:pt x="227507" y="1261389"/>
                </a:lnTo>
                <a:lnTo>
                  <a:pt x="177101" y="1208112"/>
                </a:lnTo>
                <a:lnTo>
                  <a:pt x="131025" y="1149083"/>
                </a:lnTo>
                <a:lnTo>
                  <a:pt x="92151" y="1086434"/>
                </a:lnTo>
                <a:lnTo>
                  <a:pt x="59753" y="1020203"/>
                </a:lnTo>
                <a:lnTo>
                  <a:pt x="33832" y="950366"/>
                </a:lnTo>
                <a:lnTo>
                  <a:pt x="15113" y="878370"/>
                </a:lnTo>
                <a:lnTo>
                  <a:pt x="3594" y="805649"/>
                </a:lnTo>
                <a:lnTo>
                  <a:pt x="0" y="731494"/>
                </a:lnTo>
                <a:lnTo>
                  <a:pt x="711" y="731494"/>
                </a:lnTo>
                <a:close/>
              </a:path>
            </a:pathLst>
          </a:custGeom>
          <a:ln w="18719">
            <a:solidFill>
              <a:srgbClr val="000000"/>
            </a:solidFill>
          </a:ln>
        </p:spPr>
        <p:txBody>
          <a:bodyPr wrap="square" lIns="0" tIns="0" rIns="0" bIns="0" rtlCol="0"/>
          <a:lstStyle/>
          <a:p>
            <a:endParaRPr/>
          </a:p>
        </p:txBody>
      </p:sp>
      <p:sp>
        <p:nvSpPr>
          <p:cNvPr id="7" name="object 7"/>
          <p:cNvSpPr/>
          <p:nvPr/>
        </p:nvSpPr>
        <p:spPr>
          <a:xfrm>
            <a:off x="9088818" y="6552501"/>
            <a:ext cx="1462405" cy="1462405"/>
          </a:xfrm>
          <a:custGeom>
            <a:avLst/>
            <a:gdLst/>
            <a:ahLst/>
            <a:cxnLst/>
            <a:rect l="l" t="t" r="r" b="b"/>
            <a:pathLst>
              <a:path w="1462404" h="1462404">
                <a:moveTo>
                  <a:pt x="723" y="731494"/>
                </a:moveTo>
                <a:lnTo>
                  <a:pt x="4330" y="657339"/>
                </a:lnTo>
                <a:lnTo>
                  <a:pt x="15849" y="584619"/>
                </a:lnTo>
                <a:lnTo>
                  <a:pt x="33845" y="512622"/>
                </a:lnTo>
                <a:lnTo>
                  <a:pt x="59766" y="443496"/>
                </a:lnTo>
                <a:lnTo>
                  <a:pt x="92163" y="376542"/>
                </a:lnTo>
                <a:lnTo>
                  <a:pt x="131762" y="313905"/>
                </a:lnTo>
                <a:lnTo>
                  <a:pt x="176403" y="255587"/>
                </a:lnTo>
                <a:lnTo>
                  <a:pt x="227520" y="201587"/>
                </a:lnTo>
                <a:lnTo>
                  <a:pt x="283679" y="153352"/>
                </a:lnTo>
                <a:lnTo>
                  <a:pt x="344881" y="110871"/>
                </a:lnTo>
                <a:lnTo>
                  <a:pt x="409676" y="74879"/>
                </a:lnTo>
                <a:lnTo>
                  <a:pt x="477342" y="46075"/>
                </a:lnTo>
                <a:lnTo>
                  <a:pt x="547903" y="23749"/>
                </a:lnTo>
                <a:lnTo>
                  <a:pt x="620623" y="8636"/>
                </a:lnTo>
                <a:lnTo>
                  <a:pt x="694778" y="711"/>
                </a:lnTo>
                <a:lnTo>
                  <a:pt x="731507" y="0"/>
                </a:lnTo>
                <a:lnTo>
                  <a:pt x="769658" y="711"/>
                </a:lnTo>
                <a:lnTo>
                  <a:pt x="807821" y="4318"/>
                </a:lnTo>
                <a:lnTo>
                  <a:pt x="845972" y="8636"/>
                </a:lnTo>
                <a:lnTo>
                  <a:pt x="883412" y="15836"/>
                </a:lnTo>
                <a:lnTo>
                  <a:pt x="920851" y="25196"/>
                </a:lnTo>
                <a:lnTo>
                  <a:pt x="993571" y="48234"/>
                </a:lnTo>
                <a:lnTo>
                  <a:pt x="1028852" y="63347"/>
                </a:lnTo>
                <a:lnTo>
                  <a:pt x="1063409" y="79908"/>
                </a:lnTo>
                <a:lnTo>
                  <a:pt x="1129652" y="118071"/>
                </a:lnTo>
                <a:lnTo>
                  <a:pt x="1190840" y="162712"/>
                </a:lnTo>
                <a:lnTo>
                  <a:pt x="1220355" y="187909"/>
                </a:lnTo>
                <a:lnTo>
                  <a:pt x="1274356" y="241909"/>
                </a:lnTo>
                <a:lnTo>
                  <a:pt x="1322603" y="300951"/>
                </a:lnTo>
                <a:lnTo>
                  <a:pt x="1344193" y="332625"/>
                </a:lnTo>
                <a:lnTo>
                  <a:pt x="1364361" y="365023"/>
                </a:lnTo>
                <a:lnTo>
                  <a:pt x="1382356" y="398856"/>
                </a:lnTo>
                <a:lnTo>
                  <a:pt x="1398917" y="433425"/>
                </a:lnTo>
                <a:lnTo>
                  <a:pt x="1413319" y="468706"/>
                </a:lnTo>
                <a:lnTo>
                  <a:pt x="1426273" y="504698"/>
                </a:lnTo>
                <a:lnTo>
                  <a:pt x="1437081" y="541413"/>
                </a:lnTo>
                <a:lnTo>
                  <a:pt x="1446441" y="578853"/>
                </a:lnTo>
                <a:lnTo>
                  <a:pt x="1457960" y="654456"/>
                </a:lnTo>
                <a:lnTo>
                  <a:pt x="1461554" y="692607"/>
                </a:lnTo>
                <a:lnTo>
                  <a:pt x="1462278" y="730770"/>
                </a:lnTo>
                <a:lnTo>
                  <a:pt x="1461554" y="768934"/>
                </a:lnTo>
                <a:lnTo>
                  <a:pt x="1457960" y="807097"/>
                </a:lnTo>
                <a:lnTo>
                  <a:pt x="1453629" y="845248"/>
                </a:lnTo>
                <a:lnTo>
                  <a:pt x="1446441" y="882688"/>
                </a:lnTo>
                <a:lnTo>
                  <a:pt x="1437081" y="920127"/>
                </a:lnTo>
                <a:lnTo>
                  <a:pt x="1426273" y="956843"/>
                </a:lnTo>
                <a:lnTo>
                  <a:pt x="1398917" y="1028115"/>
                </a:lnTo>
                <a:lnTo>
                  <a:pt x="1382356" y="1062685"/>
                </a:lnTo>
                <a:lnTo>
                  <a:pt x="1364361" y="1096518"/>
                </a:lnTo>
                <a:lnTo>
                  <a:pt x="1344193" y="1128915"/>
                </a:lnTo>
                <a:lnTo>
                  <a:pt x="1322603" y="1160602"/>
                </a:lnTo>
                <a:lnTo>
                  <a:pt x="1274356" y="1219631"/>
                </a:lnTo>
                <a:lnTo>
                  <a:pt x="1248435" y="1247711"/>
                </a:lnTo>
                <a:lnTo>
                  <a:pt x="1220355" y="1274356"/>
                </a:lnTo>
                <a:lnTo>
                  <a:pt x="1161326" y="1322590"/>
                </a:lnTo>
                <a:lnTo>
                  <a:pt x="1129652" y="1344193"/>
                </a:lnTo>
                <a:lnTo>
                  <a:pt x="1097241" y="1364348"/>
                </a:lnTo>
                <a:lnTo>
                  <a:pt x="1063409" y="1382344"/>
                </a:lnTo>
                <a:lnTo>
                  <a:pt x="1028852" y="1398905"/>
                </a:lnTo>
                <a:lnTo>
                  <a:pt x="993571" y="1413306"/>
                </a:lnTo>
                <a:lnTo>
                  <a:pt x="957567" y="1426260"/>
                </a:lnTo>
                <a:lnTo>
                  <a:pt x="920851" y="1437068"/>
                </a:lnTo>
                <a:lnTo>
                  <a:pt x="883412" y="1446428"/>
                </a:lnTo>
                <a:lnTo>
                  <a:pt x="807821" y="1457947"/>
                </a:lnTo>
                <a:lnTo>
                  <a:pt x="769658" y="1461554"/>
                </a:lnTo>
                <a:lnTo>
                  <a:pt x="731507" y="1462265"/>
                </a:lnTo>
                <a:lnTo>
                  <a:pt x="694778" y="1461554"/>
                </a:lnTo>
                <a:lnTo>
                  <a:pt x="620623" y="1453629"/>
                </a:lnTo>
                <a:lnTo>
                  <a:pt x="548627" y="1439227"/>
                </a:lnTo>
                <a:lnTo>
                  <a:pt x="477342" y="1416913"/>
                </a:lnTo>
                <a:lnTo>
                  <a:pt x="409676" y="1388110"/>
                </a:lnTo>
                <a:lnTo>
                  <a:pt x="344881" y="1352105"/>
                </a:lnTo>
                <a:lnTo>
                  <a:pt x="284391" y="1309624"/>
                </a:lnTo>
                <a:lnTo>
                  <a:pt x="227520" y="1261389"/>
                </a:lnTo>
                <a:lnTo>
                  <a:pt x="177126" y="1208112"/>
                </a:lnTo>
                <a:lnTo>
                  <a:pt x="131038" y="1149083"/>
                </a:lnTo>
                <a:lnTo>
                  <a:pt x="92163" y="1086434"/>
                </a:lnTo>
                <a:lnTo>
                  <a:pt x="59766" y="1020203"/>
                </a:lnTo>
                <a:lnTo>
                  <a:pt x="33845" y="950366"/>
                </a:lnTo>
                <a:lnTo>
                  <a:pt x="15125" y="878370"/>
                </a:lnTo>
                <a:lnTo>
                  <a:pt x="3606" y="805649"/>
                </a:lnTo>
                <a:lnTo>
                  <a:pt x="0" y="731494"/>
                </a:lnTo>
                <a:lnTo>
                  <a:pt x="723" y="731494"/>
                </a:lnTo>
                <a:close/>
              </a:path>
            </a:pathLst>
          </a:custGeom>
          <a:ln w="18719">
            <a:solidFill>
              <a:srgbClr val="000000"/>
            </a:solidFill>
          </a:ln>
        </p:spPr>
        <p:txBody>
          <a:bodyPr wrap="square" lIns="0" tIns="0" rIns="0" bIns="0" rtlCol="0"/>
          <a:lstStyle/>
          <a:p>
            <a:endParaRPr/>
          </a:p>
        </p:txBody>
      </p:sp>
      <p:sp>
        <p:nvSpPr>
          <p:cNvPr id="8" name="object 8"/>
          <p:cNvSpPr/>
          <p:nvPr/>
        </p:nvSpPr>
        <p:spPr>
          <a:xfrm>
            <a:off x="7127544" y="6552501"/>
            <a:ext cx="1462405" cy="1462405"/>
          </a:xfrm>
          <a:custGeom>
            <a:avLst/>
            <a:gdLst/>
            <a:ahLst/>
            <a:cxnLst/>
            <a:rect l="l" t="t" r="r" b="b"/>
            <a:pathLst>
              <a:path w="1462404" h="1462404">
                <a:moveTo>
                  <a:pt x="711" y="731494"/>
                </a:moveTo>
                <a:lnTo>
                  <a:pt x="4318" y="657339"/>
                </a:lnTo>
                <a:lnTo>
                  <a:pt x="15836" y="584619"/>
                </a:lnTo>
                <a:lnTo>
                  <a:pt x="33832" y="512622"/>
                </a:lnTo>
                <a:lnTo>
                  <a:pt x="59753" y="443496"/>
                </a:lnTo>
                <a:lnTo>
                  <a:pt x="92151" y="376542"/>
                </a:lnTo>
                <a:lnTo>
                  <a:pt x="131749" y="313905"/>
                </a:lnTo>
                <a:lnTo>
                  <a:pt x="176390" y="255587"/>
                </a:lnTo>
                <a:lnTo>
                  <a:pt x="227507" y="201587"/>
                </a:lnTo>
                <a:lnTo>
                  <a:pt x="283667" y="153352"/>
                </a:lnTo>
                <a:lnTo>
                  <a:pt x="344868" y="110871"/>
                </a:lnTo>
                <a:lnTo>
                  <a:pt x="409663" y="74879"/>
                </a:lnTo>
                <a:lnTo>
                  <a:pt x="477342" y="46075"/>
                </a:lnTo>
                <a:lnTo>
                  <a:pt x="547903" y="23749"/>
                </a:lnTo>
                <a:lnTo>
                  <a:pt x="620610" y="8636"/>
                </a:lnTo>
                <a:lnTo>
                  <a:pt x="694766" y="711"/>
                </a:lnTo>
                <a:lnTo>
                  <a:pt x="731494" y="0"/>
                </a:lnTo>
                <a:lnTo>
                  <a:pt x="769645" y="711"/>
                </a:lnTo>
                <a:lnTo>
                  <a:pt x="807808" y="4318"/>
                </a:lnTo>
                <a:lnTo>
                  <a:pt x="845972" y="8636"/>
                </a:lnTo>
                <a:lnTo>
                  <a:pt x="883412" y="15836"/>
                </a:lnTo>
                <a:lnTo>
                  <a:pt x="920851" y="25196"/>
                </a:lnTo>
                <a:lnTo>
                  <a:pt x="993559" y="48234"/>
                </a:lnTo>
                <a:lnTo>
                  <a:pt x="1028839" y="63347"/>
                </a:lnTo>
                <a:lnTo>
                  <a:pt x="1063396" y="79908"/>
                </a:lnTo>
                <a:lnTo>
                  <a:pt x="1129639" y="118071"/>
                </a:lnTo>
                <a:lnTo>
                  <a:pt x="1190840" y="162712"/>
                </a:lnTo>
                <a:lnTo>
                  <a:pt x="1220355" y="187909"/>
                </a:lnTo>
                <a:lnTo>
                  <a:pt x="1274356" y="241909"/>
                </a:lnTo>
                <a:lnTo>
                  <a:pt x="1322590" y="300951"/>
                </a:lnTo>
                <a:lnTo>
                  <a:pt x="1344193" y="332625"/>
                </a:lnTo>
                <a:lnTo>
                  <a:pt x="1364348" y="365023"/>
                </a:lnTo>
                <a:lnTo>
                  <a:pt x="1382344" y="398856"/>
                </a:lnTo>
                <a:lnTo>
                  <a:pt x="1398905" y="433425"/>
                </a:lnTo>
                <a:lnTo>
                  <a:pt x="1413306" y="468706"/>
                </a:lnTo>
                <a:lnTo>
                  <a:pt x="1426273" y="504698"/>
                </a:lnTo>
                <a:lnTo>
                  <a:pt x="1437068" y="541413"/>
                </a:lnTo>
                <a:lnTo>
                  <a:pt x="1446428" y="578853"/>
                </a:lnTo>
                <a:lnTo>
                  <a:pt x="1457947" y="654456"/>
                </a:lnTo>
                <a:lnTo>
                  <a:pt x="1461541" y="692607"/>
                </a:lnTo>
                <a:lnTo>
                  <a:pt x="1462265" y="730770"/>
                </a:lnTo>
                <a:lnTo>
                  <a:pt x="1461541" y="768934"/>
                </a:lnTo>
                <a:lnTo>
                  <a:pt x="1457947" y="807097"/>
                </a:lnTo>
                <a:lnTo>
                  <a:pt x="1453629" y="845248"/>
                </a:lnTo>
                <a:lnTo>
                  <a:pt x="1446428" y="882688"/>
                </a:lnTo>
                <a:lnTo>
                  <a:pt x="1437068" y="920127"/>
                </a:lnTo>
                <a:lnTo>
                  <a:pt x="1426273" y="956843"/>
                </a:lnTo>
                <a:lnTo>
                  <a:pt x="1398905" y="1028115"/>
                </a:lnTo>
                <a:lnTo>
                  <a:pt x="1382344" y="1062685"/>
                </a:lnTo>
                <a:lnTo>
                  <a:pt x="1364348" y="1096518"/>
                </a:lnTo>
                <a:lnTo>
                  <a:pt x="1344193" y="1128915"/>
                </a:lnTo>
                <a:lnTo>
                  <a:pt x="1322590" y="1160602"/>
                </a:lnTo>
                <a:lnTo>
                  <a:pt x="1274356" y="1219631"/>
                </a:lnTo>
                <a:lnTo>
                  <a:pt x="1248435" y="1247711"/>
                </a:lnTo>
                <a:lnTo>
                  <a:pt x="1220355" y="1274356"/>
                </a:lnTo>
                <a:lnTo>
                  <a:pt x="1161313" y="1322590"/>
                </a:lnTo>
                <a:lnTo>
                  <a:pt x="1129639" y="1344193"/>
                </a:lnTo>
                <a:lnTo>
                  <a:pt x="1097241" y="1364348"/>
                </a:lnTo>
                <a:lnTo>
                  <a:pt x="1063396" y="1382344"/>
                </a:lnTo>
                <a:lnTo>
                  <a:pt x="1028839" y="1398905"/>
                </a:lnTo>
                <a:lnTo>
                  <a:pt x="993559" y="1413306"/>
                </a:lnTo>
                <a:lnTo>
                  <a:pt x="957567" y="1426260"/>
                </a:lnTo>
                <a:lnTo>
                  <a:pt x="920851" y="1437068"/>
                </a:lnTo>
                <a:lnTo>
                  <a:pt x="883412" y="1446428"/>
                </a:lnTo>
                <a:lnTo>
                  <a:pt x="807808" y="1457947"/>
                </a:lnTo>
                <a:lnTo>
                  <a:pt x="769645" y="1461554"/>
                </a:lnTo>
                <a:lnTo>
                  <a:pt x="731494" y="1462265"/>
                </a:lnTo>
                <a:lnTo>
                  <a:pt x="694766" y="1461554"/>
                </a:lnTo>
                <a:lnTo>
                  <a:pt x="620610" y="1453629"/>
                </a:lnTo>
                <a:lnTo>
                  <a:pt x="548614" y="1439227"/>
                </a:lnTo>
                <a:lnTo>
                  <a:pt x="477342" y="1416913"/>
                </a:lnTo>
                <a:lnTo>
                  <a:pt x="409663" y="1388110"/>
                </a:lnTo>
                <a:lnTo>
                  <a:pt x="344868" y="1352105"/>
                </a:lnTo>
                <a:lnTo>
                  <a:pt x="284391" y="1309624"/>
                </a:lnTo>
                <a:lnTo>
                  <a:pt x="227507" y="1261389"/>
                </a:lnTo>
                <a:lnTo>
                  <a:pt x="177114" y="1208112"/>
                </a:lnTo>
                <a:lnTo>
                  <a:pt x="131025" y="1149083"/>
                </a:lnTo>
                <a:lnTo>
                  <a:pt x="92151" y="1086434"/>
                </a:lnTo>
                <a:lnTo>
                  <a:pt x="59753" y="1020203"/>
                </a:lnTo>
                <a:lnTo>
                  <a:pt x="33832" y="950366"/>
                </a:lnTo>
                <a:lnTo>
                  <a:pt x="15113" y="878370"/>
                </a:lnTo>
                <a:lnTo>
                  <a:pt x="3594" y="805649"/>
                </a:lnTo>
                <a:lnTo>
                  <a:pt x="0" y="731494"/>
                </a:lnTo>
                <a:lnTo>
                  <a:pt x="711" y="731494"/>
                </a:lnTo>
                <a:close/>
              </a:path>
            </a:pathLst>
          </a:custGeom>
          <a:ln w="18719">
            <a:solidFill>
              <a:srgbClr val="000000"/>
            </a:solidFill>
          </a:ln>
        </p:spPr>
        <p:txBody>
          <a:bodyPr wrap="square" lIns="0" tIns="0" rIns="0" bIns="0" rtlCol="0"/>
          <a:lstStyle/>
          <a:p>
            <a:endParaRPr/>
          </a:p>
        </p:txBody>
      </p:sp>
      <p:grpSp>
        <p:nvGrpSpPr>
          <p:cNvPr id="9" name="object 9"/>
          <p:cNvGrpSpPr/>
          <p:nvPr/>
        </p:nvGrpSpPr>
        <p:grpSpPr>
          <a:xfrm>
            <a:off x="5217376" y="6543141"/>
            <a:ext cx="1481455" cy="1481455"/>
            <a:chOff x="5217376" y="6543141"/>
            <a:chExt cx="1481455" cy="1481455"/>
          </a:xfrm>
        </p:grpSpPr>
        <p:sp>
          <p:nvSpPr>
            <p:cNvPr id="10" name="object 10"/>
            <p:cNvSpPr/>
            <p:nvPr/>
          </p:nvSpPr>
          <p:spPr>
            <a:xfrm>
              <a:off x="5226735" y="6552501"/>
              <a:ext cx="1462405" cy="1462405"/>
            </a:xfrm>
            <a:custGeom>
              <a:avLst/>
              <a:gdLst/>
              <a:ahLst/>
              <a:cxnLst/>
              <a:rect l="l" t="t" r="r" b="b"/>
              <a:pathLst>
                <a:path w="1462404" h="1462404">
                  <a:moveTo>
                    <a:pt x="723" y="731494"/>
                  </a:moveTo>
                  <a:lnTo>
                    <a:pt x="4330" y="657339"/>
                  </a:lnTo>
                  <a:lnTo>
                    <a:pt x="15849" y="584619"/>
                  </a:lnTo>
                  <a:lnTo>
                    <a:pt x="33845" y="512622"/>
                  </a:lnTo>
                  <a:lnTo>
                    <a:pt x="59766" y="443496"/>
                  </a:lnTo>
                  <a:lnTo>
                    <a:pt x="92163" y="376542"/>
                  </a:lnTo>
                  <a:lnTo>
                    <a:pt x="131762" y="313905"/>
                  </a:lnTo>
                  <a:lnTo>
                    <a:pt x="176403" y="255587"/>
                  </a:lnTo>
                  <a:lnTo>
                    <a:pt x="227520" y="201587"/>
                  </a:lnTo>
                  <a:lnTo>
                    <a:pt x="283679" y="153352"/>
                  </a:lnTo>
                  <a:lnTo>
                    <a:pt x="344868" y="110871"/>
                  </a:lnTo>
                  <a:lnTo>
                    <a:pt x="409676" y="74879"/>
                  </a:lnTo>
                  <a:lnTo>
                    <a:pt x="477354" y="46075"/>
                  </a:lnTo>
                  <a:lnTo>
                    <a:pt x="547903" y="23749"/>
                  </a:lnTo>
                  <a:lnTo>
                    <a:pt x="620623" y="8636"/>
                  </a:lnTo>
                  <a:lnTo>
                    <a:pt x="694778" y="711"/>
                  </a:lnTo>
                  <a:lnTo>
                    <a:pt x="731494" y="0"/>
                  </a:lnTo>
                  <a:lnTo>
                    <a:pt x="769658" y="711"/>
                  </a:lnTo>
                  <a:lnTo>
                    <a:pt x="807821" y="4318"/>
                  </a:lnTo>
                  <a:lnTo>
                    <a:pt x="845972" y="8636"/>
                  </a:lnTo>
                  <a:lnTo>
                    <a:pt x="883412" y="15836"/>
                  </a:lnTo>
                  <a:lnTo>
                    <a:pt x="920851" y="25196"/>
                  </a:lnTo>
                  <a:lnTo>
                    <a:pt x="993571" y="48234"/>
                  </a:lnTo>
                  <a:lnTo>
                    <a:pt x="1028852" y="63347"/>
                  </a:lnTo>
                  <a:lnTo>
                    <a:pt x="1063409" y="79908"/>
                  </a:lnTo>
                  <a:lnTo>
                    <a:pt x="1129652" y="118071"/>
                  </a:lnTo>
                  <a:lnTo>
                    <a:pt x="1190840" y="162712"/>
                  </a:lnTo>
                  <a:lnTo>
                    <a:pt x="1220368" y="187909"/>
                  </a:lnTo>
                  <a:lnTo>
                    <a:pt x="1274356" y="241909"/>
                  </a:lnTo>
                  <a:lnTo>
                    <a:pt x="1322603" y="300951"/>
                  </a:lnTo>
                  <a:lnTo>
                    <a:pt x="1344193" y="332625"/>
                  </a:lnTo>
                  <a:lnTo>
                    <a:pt x="1364361" y="365023"/>
                  </a:lnTo>
                  <a:lnTo>
                    <a:pt x="1382356" y="398856"/>
                  </a:lnTo>
                  <a:lnTo>
                    <a:pt x="1398917" y="433425"/>
                  </a:lnTo>
                  <a:lnTo>
                    <a:pt x="1413319" y="468706"/>
                  </a:lnTo>
                  <a:lnTo>
                    <a:pt x="1426273" y="504698"/>
                  </a:lnTo>
                  <a:lnTo>
                    <a:pt x="1437081" y="541413"/>
                  </a:lnTo>
                  <a:lnTo>
                    <a:pt x="1446428" y="578853"/>
                  </a:lnTo>
                  <a:lnTo>
                    <a:pt x="1457960" y="654456"/>
                  </a:lnTo>
                  <a:lnTo>
                    <a:pt x="1461554" y="692607"/>
                  </a:lnTo>
                  <a:lnTo>
                    <a:pt x="1462278" y="730770"/>
                  </a:lnTo>
                  <a:lnTo>
                    <a:pt x="1461554" y="768934"/>
                  </a:lnTo>
                  <a:lnTo>
                    <a:pt x="1457960" y="807097"/>
                  </a:lnTo>
                  <a:lnTo>
                    <a:pt x="1453642" y="845248"/>
                  </a:lnTo>
                  <a:lnTo>
                    <a:pt x="1446428" y="882688"/>
                  </a:lnTo>
                  <a:lnTo>
                    <a:pt x="1437081" y="920127"/>
                  </a:lnTo>
                  <a:lnTo>
                    <a:pt x="1426273" y="956843"/>
                  </a:lnTo>
                  <a:lnTo>
                    <a:pt x="1398917" y="1028115"/>
                  </a:lnTo>
                  <a:lnTo>
                    <a:pt x="1382356" y="1062685"/>
                  </a:lnTo>
                  <a:lnTo>
                    <a:pt x="1364361" y="1096518"/>
                  </a:lnTo>
                  <a:lnTo>
                    <a:pt x="1344193" y="1128915"/>
                  </a:lnTo>
                  <a:lnTo>
                    <a:pt x="1322603" y="1160602"/>
                  </a:lnTo>
                  <a:lnTo>
                    <a:pt x="1274356" y="1219631"/>
                  </a:lnTo>
                  <a:lnTo>
                    <a:pt x="1248448" y="1247711"/>
                  </a:lnTo>
                  <a:lnTo>
                    <a:pt x="1220368" y="1274356"/>
                  </a:lnTo>
                  <a:lnTo>
                    <a:pt x="1161326" y="1322590"/>
                  </a:lnTo>
                  <a:lnTo>
                    <a:pt x="1129652" y="1344193"/>
                  </a:lnTo>
                  <a:lnTo>
                    <a:pt x="1097254" y="1364348"/>
                  </a:lnTo>
                  <a:lnTo>
                    <a:pt x="1063409" y="1382344"/>
                  </a:lnTo>
                  <a:lnTo>
                    <a:pt x="1028852" y="1398905"/>
                  </a:lnTo>
                  <a:lnTo>
                    <a:pt x="993571" y="1413306"/>
                  </a:lnTo>
                  <a:lnTo>
                    <a:pt x="957580" y="1426260"/>
                  </a:lnTo>
                  <a:lnTo>
                    <a:pt x="920851" y="1437068"/>
                  </a:lnTo>
                  <a:lnTo>
                    <a:pt x="883412" y="1446428"/>
                  </a:lnTo>
                  <a:lnTo>
                    <a:pt x="807821" y="1457947"/>
                  </a:lnTo>
                  <a:lnTo>
                    <a:pt x="769658" y="1461554"/>
                  </a:lnTo>
                  <a:lnTo>
                    <a:pt x="731494" y="1462265"/>
                  </a:lnTo>
                  <a:lnTo>
                    <a:pt x="694778" y="1461554"/>
                  </a:lnTo>
                  <a:lnTo>
                    <a:pt x="620623" y="1453629"/>
                  </a:lnTo>
                  <a:lnTo>
                    <a:pt x="548627" y="1439227"/>
                  </a:lnTo>
                  <a:lnTo>
                    <a:pt x="477354" y="1416913"/>
                  </a:lnTo>
                  <a:lnTo>
                    <a:pt x="409676" y="1388110"/>
                  </a:lnTo>
                  <a:lnTo>
                    <a:pt x="344868" y="1352105"/>
                  </a:lnTo>
                  <a:lnTo>
                    <a:pt x="284391" y="1309624"/>
                  </a:lnTo>
                  <a:lnTo>
                    <a:pt x="227520" y="1261389"/>
                  </a:lnTo>
                  <a:lnTo>
                    <a:pt x="177114" y="1208112"/>
                  </a:lnTo>
                  <a:lnTo>
                    <a:pt x="131038" y="1149083"/>
                  </a:lnTo>
                  <a:lnTo>
                    <a:pt x="92163" y="1086434"/>
                  </a:lnTo>
                  <a:lnTo>
                    <a:pt x="59766" y="1020203"/>
                  </a:lnTo>
                  <a:lnTo>
                    <a:pt x="33845" y="950366"/>
                  </a:lnTo>
                  <a:lnTo>
                    <a:pt x="15125" y="878370"/>
                  </a:lnTo>
                  <a:lnTo>
                    <a:pt x="3606" y="805649"/>
                  </a:lnTo>
                  <a:lnTo>
                    <a:pt x="0" y="731494"/>
                  </a:lnTo>
                  <a:lnTo>
                    <a:pt x="723" y="731494"/>
                  </a:lnTo>
                  <a:close/>
                </a:path>
              </a:pathLst>
            </a:custGeom>
            <a:ln w="18719">
              <a:solidFill>
                <a:srgbClr val="000000"/>
              </a:solidFill>
            </a:ln>
          </p:spPr>
          <p:txBody>
            <a:bodyPr wrap="square" lIns="0" tIns="0" rIns="0" bIns="0" rtlCol="0"/>
            <a:lstStyle/>
            <a:p>
              <a:endParaRPr/>
            </a:p>
          </p:txBody>
        </p:sp>
        <p:sp>
          <p:nvSpPr>
            <p:cNvPr id="11" name="object 11"/>
            <p:cNvSpPr/>
            <p:nvPr/>
          </p:nvSpPr>
          <p:spPr>
            <a:xfrm>
              <a:off x="5828664" y="7040876"/>
              <a:ext cx="258445" cy="485775"/>
            </a:xfrm>
            <a:custGeom>
              <a:avLst/>
              <a:gdLst/>
              <a:ahLst/>
              <a:cxnLst/>
              <a:rect l="l" t="t" r="r" b="b"/>
              <a:pathLst>
                <a:path w="258445" h="485775">
                  <a:moveTo>
                    <a:pt x="197544" y="0"/>
                  </a:moveTo>
                  <a:lnTo>
                    <a:pt x="150318" y="4964"/>
                  </a:lnTo>
                  <a:lnTo>
                    <a:pt x="103436" y="33507"/>
                  </a:lnTo>
                  <a:lnTo>
                    <a:pt x="83620" y="66395"/>
                  </a:lnTo>
                  <a:lnTo>
                    <a:pt x="76309" y="110849"/>
                  </a:lnTo>
                  <a:lnTo>
                    <a:pt x="76276" y="119066"/>
                  </a:lnTo>
                  <a:lnTo>
                    <a:pt x="75468" y="132540"/>
                  </a:lnTo>
                  <a:lnTo>
                    <a:pt x="75199" y="145878"/>
                  </a:lnTo>
                  <a:lnTo>
                    <a:pt x="75468" y="158946"/>
                  </a:lnTo>
                  <a:lnTo>
                    <a:pt x="76276" y="171605"/>
                  </a:lnTo>
                  <a:lnTo>
                    <a:pt x="76276" y="178819"/>
                  </a:lnTo>
                  <a:lnTo>
                    <a:pt x="0" y="178819"/>
                  </a:lnTo>
                  <a:lnTo>
                    <a:pt x="0" y="265192"/>
                  </a:lnTo>
                  <a:lnTo>
                    <a:pt x="74841" y="265192"/>
                  </a:lnTo>
                  <a:lnTo>
                    <a:pt x="74841" y="485473"/>
                  </a:lnTo>
                  <a:lnTo>
                    <a:pt x="168402" y="485473"/>
                  </a:lnTo>
                  <a:lnTo>
                    <a:pt x="168402" y="266640"/>
                  </a:lnTo>
                  <a:lnTo>
                    <a:pt x="243967" y="266640"/>
                  </a:lnTo>
                  <a:lnTo>
                    <a:pt x="246686" y="244615"/>
                  </a:lnTo>
                  <a:lnTo>
                    <a:pt x="249543" y="222725"/>
                  </a:lnTo>
                  <a:lnTo>
                    <a:pt x="252669" y="200837"/>
                  </a:lnTo>
                  <a:lnTo>
                    <a:pt x="256197" y="178819"/>
                  </a:lnTo>
                  <a:lnTo>
                    <a:pt x="167678" y="178819"/>
                  </a:lnTo>
                  <a:lnTo>
                    <a:pt x="167768" y="138143"/>
                  </a:lnTo>
                  <a:lnTo>
                    <a:pt x="179108" y="89908"/>
                  </a:lnTo>
                  <a:lnTo>
                    <a:pt x="217580" y="81744"/>
                  </a:lnTo>
                  <a:lnTo>
                    <a:pt x="229028" y="81812"/>
                  </a:lnTo>
                  <a:lnTo>
                    <a:pt x="240747" y="82148"/>
                  </a:lnTo>
                  <a:lnTo>
                    <a:pt x="252603" y="82350"/>
                  </a:lnTo>
                  <a:lnTo>
                    <a:pt x="258356" y="82350"/>
                  </a:lnTo>
                  <a:lnTo>
                    <a:pt x="258356" y="3877"/>
                  </a:lnTo>
                  <a:lnTo>
                    <a:pt x="250444" y="2441"/>
                  </a:lnTo>
                  <a:lnTo>
                    <a:pt x="241808" y="1718"/>
                  </a:lnTo>
                  <a:lnTo>
                    <a:pt x="233172" y="1718"/>
                  </a:lnTo>
                  <a:lnTo>
                    <a:pt x="221294" y="786"/>
                  </a:lnTo>
                  <a:lnTo>
                    <a:pt x="209418" y="190"/>
                  </a:lnTo>
                  <a:lnTo>
                    <a:pt x="197544" y="0"/>
                  </a:lnTo>
                  <a:close/>
                </a:path>
              </a:pathLst>
            </a:custGeom>
            <a:solidFill>
              <a:srgbClr val="000000"/>
            </a:solidFill>
          </p:spPr>
          <p:txBody>
            <a:bodyPr wrap="square" lIns="0" tIns="0" rIns="0" bIns="0" rtlCol="0"/>
            <a:lstStyle/>
            <a:p>
              <a:endParaRPr/>
            </a:p>
          </p:txBody>
        </p:sp>
      </p:grpSp>
      <p:sp>
        <p:nvSpPr>
          <p:cNvPr id="12" name="object 12"/>
          <p:cNvSpPr txBox="1">
            <a:spLocks noGrp="1"/>
          </p:cNvSpPr>
          <p:nvPr>
            <p:ph type="title"/>
          </p:nvPr>
        </p:nvSpPr>
        <p:spPr>
          <a:xfrm>
            <a:off x="5732233" y="2200770"/>
            <a:ext cx="6830695" cy="1579880"/>
          </a:xfrm>
          <a:prstGeom prst="rect">
            <a:avLst/>
          </a:prstGeom>
        </p:spPr>
        <p:txBody>
          <a:bodyPr vert="horz" wrap="square" lIns="0" tIns="12065" rIns="0" bIns="0" rtlCol="0">
            <a:spAutoFit/>
          </a:bodyPr>
          <a:lstStyle/>
          <a:p>
            <a:pPr marL="12700">
              <a:lnSpc>
                <a:spcPct val="100000"/>
              </a:lnSpc>
              <a:spcBef>
                <a:spcPts val="95"/>
              </a:spcBef>
            </a:pPr>
            <a:r>
              <a:rPr sz="10200" spc="1805" dirty="0"/>
              <a:t>Thanks!</a:t>
            </a:r>
            <a:endParaRPr sz="10200"/>
          </a:p>
        </p:txBody>
      </p:sp>
      <p:sp>
        <p:nvSpPr>
          <p:cNvPr id="14" name="object 14"/>
          <p:cNvSpPr/>
          <p:nvPr/>
        </p:nvSpPr>
        <p:spPr>
          <a:xfrm>
            <a:off x="11570283" y="7040664"/>
            <a:ext cx="419100" cy="485775"/>
          </a:xfrm>
          <a:custGeom>
            <a:avLst/>
            <a:gdLst/>
            <a:ahLst/>
            <a:cxnLst/>
            <a:rect l="l" t="t" r="r" b="b"/>
            <a:pathLst>
              <a:path w="419100" h="485775">
                <a:moveTo>
                  <a:pt x="161226" y="185000"/>
                </a:moveTo>
                <a:lnTo>
                  <a:pt x="141795" y="185000"/>
                </a:lnTo>
                <a:lnTo>
                  <a:pt x="125958" y="186448"/>
                </a:lnTo>
                <a:lnTo>
                  <a:pt x="87820" y="197967"/>
                </a:lnTo>
                <a:lnTo>
                  <a:pt x="54711" y="218833"/>
                </a:lnTo>
                <a:lnTo>
                  <a:pt x="48234" y="224599"/>
                </a:lnTo>
                <a:lnTo>
                  <a:pt x="42468" y="229641"/>
                </a:lnTo>
                <a:lnTo>
                  <a:pt x="36715" y="236118"/>
                </a:lnTo>
                <a:lnTo>
                  <a:pt x="33121" y="240436"/>
                </a:lnTo>
                <a:lnTo>
                  <a:pt x="29514" y="245478"/>
                </a:lnTo>
                <a:lnTo>
                  <a:pt x="25196" y="250507"/>
                </a:lnTo>
                <a:lnTo>
                  <a:pt x="22326" y="255549"/>
                </a:lnTo>
                <a:lnTo>
                  <a:pt x="19443" y="261315"/>
                </a:lnTo>
                <a:lnTo>
                  <a:pt x="15836" y="266357"/>
                </a:lnTo>
                <a:lnTo>
                  <a:pt x="13677" y="272110"/>
                </a:lnTo>
                <a:lnTo>
                  <a:pt x="10794" y="277863"/>
                </a:lnTo>
                <a:lnTo>
                  <a:pt x="6489" y="289382"/>
                </a:lnTo>
                <a:lnTo>
                  <a:pt x="3606" y="300901"/>
                </a:lnTo>
                <a:lnTo>
                  <a:pt x="2158" y="307390"/>
                </a:lnTo>
                <a:lnTo>
                  <a:pt x="723" y="313143"/>
                </a:lnTo>
                <a:lnTo>
                  <a:pt x="0" y="319620"/>
                </a:lnTo>
                <a:lnTo>
                  <a:pt x="0" y="349859"/>
                </a:lnTo>
                <a:lnTo>
                  <a:pt x="12242" y="395935"/>
                </a:lnTo>
                <a:lnTo>
                  <a:pt x="33121" y="429767"/>
                </a:lnTo>
                <a:lnTo>
                  <a:pt x="43916" y="441286"/>
                </a:lnTo>
                <a:lnTo>
                  <a:pt x="46786" y="444880"/>
                </a:lnTo>
                <a:lnTo>
                  <a:pt x="50393" y="447763"/>
                </a:lnTo>
                <a:lnTo>
                  <a:pt x="53987" y="451357"/>
                </a:lnTo>
                <a:lnTo>
                  <a:pt x="57581" y="454240"/>
                </a:lnTo>
                <a:lnTo>
                  <a:pt x="67665" y="461441"/>
                </a:lnTo>
                <a:lnTo>
                  <a:pt x="73418" y="464324"/>
                </a:lnTo>
                <a:lnTo>
                  <a:pt x="78460" y="467918"/>
                </a:lnTo>
                <a:lnTo>
                  <a:pt x="118770" y="482320"/>
                </a:lnTo>
                <a:lnTo>
                  <a:pt x="142704" y="485774"/>
                </a:lnTo>
                <a:lnTo>
                  <a:pt x="156583" y="485774"/>
                </a:lnTo>
                <a:lnTo>
                  <a:pt x="178511" y="483031"/>
                </a:lnTo>
                <a:lnTo>
                  <a:pt x="195783" y="478713"/>
                </a:lnTo>
                <a:lnTo>
                  <a:pt x="201536" y="476554"/>
                </a:lnTo>
                <a:lnTo>
                  <a:pt x="206578" y="474395"/>
                </a:lnTo>
                <a:lnTo>
                  <a:pt x="212331" y="472236"/>
                </a:lnTo>
                <a:lnTo>
                  <a:pt x="217373" y="469353"/>
                </a:lnTo>
                <a:lnTo>
                  <a:pt x="223126" y="466483"/>
                </a:lnTo>
                <a:lnTo>
                  <a:pt x="233210" y="460717"/>
                </a:lnTo>
                <a:lnTo>
                  <a:pt x="238239" y="457123"/>
                </a:lnTo>
                <a:lnTo>
                  <a:pt x="242569" y="453529"/>
                </a:lnTo>
                <a:lnTo>
                  <a:pt x="247599" y="449922"/>
                </a:lnTo>
                <a:lnTo>
                  <a:pt x="261277" y="436244"/>
                </a:lnTo>
                <a:lnTo>
                  <a:pt x="266318" y="430491"/>
                </a:lnTo>
                <a:lnTo>
                  <a:pt x="274954" y="418960"/>
                </a:lnTo>
                <a:lnTo>
                  <a:pt x="278549" y="412483"/>
                </a:lnTo>
                <a:lnTo>
                  <a:pt x="281920" y="407441"/>
                </a:lnTo>
                <a:lnTo>
                  <a:pt x="149720" y="407441"/>
                </a:lnTo>
                <a:lnTo>
                  <a:pt x="146113" y="406730"/>
                </a:lnTo>
                <a:lnTo>
                  <a:pt x="141795" y="406730"/>
                </a:lnTo>
                <a:lnTo>
                  <a:pt x="133159" y="405295"/>
                </a:lnTo>
                <a:lnTo>
                  <a:pt x="129565" y="403847"/>
                </a:lnTo>
                <a:lnTo>
                  <a:pt x="125247" y="402412"/>
                </a:lnTo>
                <a:lnTo>
                  <a:pt x="96456" y="382257"/>
                </a:lnTo>
                <a:lnTo>
                  <a:pt x="93573" y="379374"/>
                </a:lnTo>
                <a:lnTo>
                  <a:pt x="91414" y="375780"/>
                </a:lnTo>
                <a:lnTo>
                  <a:pt x="88531" y="371449"/>
                </a:lnTo>
                <a:lnTo>
                  <a:pt x="87096" y="367855"/>
                </a:lnTo>
                <a:lnTo>
                  <a:pt x="84937" y="363537"/>
                </a:lnTo>
                <a:lnTo>
                  <a:pt x="80619" y="350583"/>
                </a:lnTo>
                <a:lnTo>
                  <a:pt x="79895" y="345541"/>
                </a:lnTo>
                <a:lnTo>
                  <a:pt x="79171" y="341223"/>
                </a:lnTo>
                <a:lnTo>
                  <a:pt x="79171" y="328980"/>
                </a:lnTo>
                <a:lnTo>
                  <a:pt x="82778" y="310984"/>
                </a:lnTo>
                <a:lnTo>
                  <a:pt x="84213" y="308101"/>
                </a:lnTo>
                <a:lnTo>
                  <a:pt x="85661" y="304507"/>
                </a:lnTo>
                <a:lnTo>
                  <a:pt x="87096" y="301624"/>
                </a:lnTo>
                <a:lnTo>
                  <a:pt x="89255" y="298742"/>
                </a:lnTo>
                <a:lnTo>
                  <a:pt x="90703" y="295871"/>
                </a:lnTo>
                <a:lnTo>
                  <a:pt x="99339" y="284340"/>
                </a:lnTo>
                <a:lnTo>
                  <a:pt x="102209" y="282193"/>
                </a:lnTo>
                <a:lnTo>
                  <a:pt x="104368" y="280034"/>
                </a:lnTo>
                <a:lnTo>
                  <a:pt x="110134" y="275704"/>
                </a:lnTo>
                <a:lnTo>
                  <a:pt x="113004" y="274269"/>
                </a:lnTo>
                <a:lnTo>
                  <a:pt x="115887" y="272110"/>
                </a:lnTo>
                <a:lnTo>
                  <a:pt x="119481" y="270675"/>
                </a:lnTo>
                <a:lnTo>
                  <a:pt x="125247" y="267792"/>
                </a:lnTo>
                <a:lnTo>
                  <a:pt x="128841" y="266357"/>
                </a:lnTo>
                <a:lnTo>
                  <a:pt x="132448" y="265633"/>
                </a:lnTo>
                <a:lnTo>
                  <a:pt x="135318" y="264909"/>
                </a:lnTo>
                <a:lnTo>
                  <a:pt x="138912" y="264185"/>
                </a:lnTo>
                <a:lnTo>
                  <a:pt x="143243" y="263474"/>
                </a:lnTo>
                <a:lnTo>
                  <a:pt x="172745" y="263474"/>
                </a:lnTo>
                <a:lnTo>
                  <a:pt x="172745" y="186448"/>
                </a:lnTo>
                <a:lnTo>
                  <a:pt x="161226" y="185000"/>
                </a:lnTo>
                <a:close/>
              </a:path>
              <a:path w="419100" h="485775">
                <a:moveTo>
                  <a:pt x="299427" y="0"/>
                </a:moveTo>
                <a:lnTo>
                  <a:pt x="221691" y="0"/>
                </a:lnTo>
                <a:lnTo>
                  <a:pt x="221691" y="335457"/>
                </a:lnTo>
                <a:lnTo>
                  <a:pt x="219532" y="352742"/>
                </a:lnTo>
                <a:lnTo>
                  <a:pt x="217373" y="357784"/>
                </a:lnTo>
                <a:lnTo>
                  <a:pt x="215938" y="362813"/>
                </a:lnTo>
                <a:lnTo>
                  <a:pt x="210896" y="372897"/>
                </a:lnTo>
                <a:lnTo>
                  <a:pt x="207302" y="377939"/>
                </a:lnTo>
                <a:lnTo>
                  <a:pt x="204419" y="382257"/>
                </a:lnTo>
                <a:lnTo>
                  <a:pt x="200101" y="385851"/>
                </a:lnTo>
                <a:lnTo>
                  <a:pt x="196494" y="389458"/>
                </a:lnTo>
                <a:lnTo>
                  <a:pt x="187858" y="396646"/>
                </a:lnTo>
                <a:lnTo>
                  <a:pt x="182829" y="398805"/>
                </a:lnTo>
                <a:lnTo>
                  <a:pt x="177787" y="401688"/>
                </a:lnTo>
                <a:lnTo>
                  <a:pt x="172745" y="403136"/>
                </a:lnTo>
                <a:lnTo>
                  <a:pt x="169151" y="404571"/>
                </a:lnTo>
                <a:lnTo>
                  <a:pt x="163385" y="406006"/>
                </a:lnTo>
                <a:lnTo>
                  <a:pt x="159791" y="406730"/>
                </a:lnTo>
                <a:lnTo>
                  <a:pt x="153314" y="406730"/>
                </a:lnTo>
                <a:lnTo>
                  <a:pt x="149720" y="407441"/>
                </a:lnTo>
                <a:lnTo>
                  <a:pt x="281920" y="407441"/>
                </a:lnTo>
                <a:lnTo>
                  <a:pt x="282879" y="406006"/>
                </a:lnTo>
                <a:lnTo>
                  <a:pt x="291515" y="386575"/>
                </a:lnTo>
                <a:lnTo>
                  <a:pt x="295821" y="372173"/>
                </a:lnTo>
                <a:lnTo>
                  <a:pt x="298703" y="357784"/>
                </a:lnTo>
                <a:lnTo>
                  <a:pt x="300151" y="343382"/>
                </a:lnTo>
                <a:lnTo>
                  <a:pt x="300151" y="158368"/>
                </a:lnTo>
                <a:lnTo>
                  <a:pt x="419099" y="158368"/>
                </a:lnTo>
                <a:lnTo>
                  <a:pt x="419099" y="121370"/>
                </a:lnTo>
                <a:lnTo>
                  <a:pt x="416026" y="120929"/>
                </a:lnTo>
                <a:lnTo>
                  <a:pt x="410984" y="120929"/>
                </a:lnTo>
                <a:lnTo>
                  <a:pt x="400913" y="119494"/>
                </a:lnTo>
                <a:lnTo>
                  <a:pt x="396595" y="118770"/>
                </a:lnTo>
                <a:lnTo>
                  <a:pt x="386511" y="115887"/>
                </a:lnTo>
                <a:lnTo>
                  <a:pt x="382193" y="114452"/>
                </a:lnTo>
                <a:lnTo>
                  <a:pt x="377164" y="113017"/>
                </a:lnTo>
                <a:lnTo>
                  <a:pt x="372846" y="110858"/>
                </a:lnTo>
                <a:lnTo>
                  <a:pt x="368528" y="109410"/>
                </a:lnTo>
                <a:lnTo>
                  <a:pt x="364197" y="106540"/>
                </a:lnTo>
                <a:lnTo>
                  <a:pt x="355561" y="102209"/>
                </a:lnTo>
                <a:lnTo>
                  <a:pt x="348373" y="96456"/>
                </a:lnTo>
                <a:lnTo>
                  <a:pt x="335419" y="85661"/>
                </a:lnTo>
                <a:lnTo>
                  <a:pt x="331812" y="81343"/>
                </a:lnTo>
                <a:lnTo>
                  <a:pt x="328218" y="77749"/>
                </a:lnTo>
                <a:lnTo>
                  <a:pt x="324611" y="73418"/>
                </a:lnTo>
                <a:lnTo>
                  <a:pt x="321741" y="69100"/>
                </a:lnTo>
                <a:lnTo>
                  <a:pt x="315975" y="59029"/>
                </a:lnTo>
                <a:lnTo>
                  <a:pt x="313105" y="54698"/>
                </a:lnTo>
                <a:lnTo>
                  <a:pt x="308787" y="44627"/>
                </a:lnTo>
                <a:lnTo>
                  <a:pt x="306616" y="38874"/>
                </a:lnTo>
                <a:lnTo>
                  <a:pt x="305180" y="33832"/>
                </a:lnTo>
                <a:lnTo>
                  <a:pt x="303021" y="28066"/>
                </a:lnTo>
                <a:lnTo>
                  <a:pt x="302310" y="22313"/>
                </a:lnTo>
                <a:lnTo>
                  <a:pt x="300862" y="17271"/>
                </a:lnTo>
                <a:lnTo>
                  <a:pt x="300151" y="11506"/>
                </a:lnTo>
                <a:lnTo>
                  <a:pt x="300151" y="5029"/>
                </a:lnTo>
                <a:lnTo>
                  <a:pt x="299427" y="0"/>
                </a:lnTo>
                <a:close/>
              </a:path>
              <a:path w="419100" h="485775">
                <a:moveTo>
                  <a:pt x="172745" y="263474"/>
                </a:moveTo>
                <a:lnTo>
                  <a:pt x="156197" y="263474"/>
                </a:lnTo>
                <a:lnTo>
                  <a:pt x="161950" y="264185"/>
                </a:lnTo>
                <a:lnTo>
                  <a:pt x="166992" y="265633"/>
                </a:lnTo>
                <a:lnTo>
                  <a:pt x="172745" y="267068"/>
                </a:lnTo>
                <a:lnTo>
                  <a:pt x="172745" y="263474"/>
                </a:lnTo>
                <a:close/>
              </a:path>
              <a:path w="419100" h="485775">
                <a:moveTo>
                  <a:pt x="419099" y="158368"/>
                </a:moveTo>
                <a:lnTo>
                  <a:pt x="300151" y="158368"/>
                </a:lnTo>
                <a:lnTo>
                  <a:pt x="305180" y="161975"/>
                </a:lnTo>
                <a:lnTo>
                  <a:pt x="310222" y="166281"/>
                </a:lnTo>
                <a:lnTo>
                  <a:pt x="315264" y="169887"/>
                </a:lnTo>
                <a:lnTo>
                  <a:pt x="321017" y="172770"/>
                </a:lnTo>
                <a:lnTo>
                  <a:pt x="326783" y="176364"/>
                </a:lnTo>
                <a:lnTo>
                  <a:pt x="332536" y="178523"/>
                </a:lnTo>
                <a:lnTo>
                  <a:pt x="344055" y="184289"/>
                </a:lnTo>
                <a:lnTo>
                  <a:pt x="362762" y="191477"/>
                </a:lnTo>
                <a:lnTo>
                  <a:pt x="401637" y="199402"/>
                </a:lnTo>
                <a:lnTo>
                  <a:pt x="411708" y="200113"/>
                </a:lnTo>
                <a:lnTo>
                  <a:pt x="419099" y="200113"/>
                </a:lnTo>
                <a:lnTo>
                  <a:pt x="419099" y="158368"/>
                </a:lnTo>
                <a:close/>
              </a:path>
            </a:pathLst>
          </a:custGeom>
          <a:solidFill>
            <a:srgbClr val="000000"/>
          </a:solidFill>
        </p:spPr>
        <p:txBody>
          <a:bodyPr wrap="square" lIns="0" tIns="0" rIns="0" bIns="0" rtlCol="0"/>
          <a:lstStyle/>
          <a:p>
            <a:endParaRPr/>
          </a:p>
        </p:txBody>
      </p:sp>
      <p:grpSp>
        <p:nvGrpSpPr>
          <p:cNvPr id="15" name="object 15"/>
          <p:cNvGrpSpPr/>
          <p:nvPr/>
        </p:nvGrpSpPr>
        <p:grpSpPr>
          <a:xfrm>
            <a:off x="9630231" y="7065505"/>
            <a:ext cx="419100" cy="436245"/>
            <a:chOff x="9630231" y="7065505"/>
            <a:chExt cx="419100" cy="436245"/>
          </a:xfrm>
        </p:grpSpPr>
        <p:sp>
          <p:nvSpPr>
            <p:cNvPr id="16" name="object 16"/>
            <p:cNvSpPr/>
            <p:nvPr/>
          </p:nvSpPr>
          <p:spPr>
            <a:xfrm>
              <a:off x="9630231" y="7065505"/>
              <a:ext cx="419100" cy="436245"/>
            </a:xfrm>
            <a:custGeom>
              <a:avLst/>
              <a:gdLst/>
              <a:ahLst/>
              <a:cxnLst/>
              <a:rect l="l" t="t" r="r" b="b"/>
              <a:pathLst>
                <a:path w="419100" h="436245">
                  <a:moveTo>
                    <a:pt x="359168" y="434771"/>
                  </a:moveTo>
                  <a:lnTo>
                    <a:pt x="62623" y="434771"/>
                  </a:lnTo>
                  <a:lnTo>
                    <a:pt x="66217" y="435495"/>
                  </a:lnTo>
                  <a:lnTo>
                    <a:pt x="69824" y="435495"/>
                  </a:lnTo>
                  <a:lnTo>
                    <a:pt x="69824" y="436206"/>
                  </a:lnTo>
                  <a:lnTo>
                    <a:pt x="355574" y="435495"/>
                  </a:lnTo>
                  <a:lnTo>
                    <a:pt x="359168" y="434771"/>
                  </a:lnTo>
                  <a:close/>
                </a:path>
                <a:path w="419100" h="436245">
                  <a:moveTo>
                    <a:pt x="362038" y="711"/>
                  </a:moveTo>
                  <a:lnTo>
                    <a:pt x="59029" y="711"/>
                  </a:lnTo>
                  <a:lnTo>
                    <a:pt x="51828" y="2146"/>
                  </a:lnTo>
                  <a:lnTo>
                    <a:pt x="48234" y="3594"/>
                  </a:lnTo>
                  <a:lnTo>
                    <a:pt x="44627" y="4317"/>
                  </a:lnTo>
                  <a:lnTo>
                    <a:pt x="41744" y="5753"/>
                  </a:lnTo>
                  <a:lnTo>
                    <a:pt x="38150" y="7912"/>
                  </a:lnTo>
                  <a:lnTo>
                    <a:pt x="35280" y="9347"/>
                  </a:lnTo>
                  <a:lnTo>
                    <a:pt x="31673" y="11518"/>
                  </a:lnTo>
                  <a:lnTo>
                    <a:pt x="20154" y="20154"/>
                  </a:lnTo>
                  <a:lnTo>
                    <a:pt x="9359" y="34543"/>
                  </a:lnTo>
                  <a:lnTo>
                    <a:pt x="7924" y="38138"/>
                  </a:lnTo>
                  <a:lnTo>
                    <a:pt x="5765" y="41744"/>
                  </a:lnTo>
                  <a:lnTo>
                    <a:pt x="4330" y="44627"/>
                  </a:lnTo>
                  <a:lnTo>
                    <a:pt x="3606" y="48221"/>
                  </a:lnTo>
                  <a:lnTo>
                    <a:pt x="2171" y="51815"/>
                  </a:lnTo>
                  <a:lnTo>
                    <a:pt x="723" y="59016"/>
                  </a:lnTo>
                  <a:lnTo>
                    <a:pt x="723" y="62623"/>
                  </a:lnTo>
                  <a:lnTo>
                    <a:pt x="0" y="66217"/>
                  </a:lnTo>
                  <a:lnTo>
                    <a:pt x="0" y="369989"/>
                  </a:lnTo>
                  <a:lnTo>
                    <a:pt x="723" y="373583"/>
                  </a:lnTo>
                  <a:lnTo>
                    <a:pt x="723" y="377189"/>
                  </a:lnTo>
                  <a:lnTo>
                    <a:pt x="1447" y="380784"/>
                  </a:lnTo>
                  <a:lnTo>
                    <a:pt x="2882" y="384378"/>
                  </a:lnTo>
                  <a:lnTo>
                    <a:pt x="3606" y="387984"/>
                  </a:lnTo>
                  <a:lnTo>
                    <a:pt x="5041" y="390855"/>
                  </a:lnTo>
                  <a:lnTo>
                    <a:pt x="7924" y="398056"/>
                  </a:lnTo>
                  <a:lnTo>
                    <a:pt x="9359" y="400938"/>
                  </a:lnTo>
                  <a:lnTo>
                    <a:pt x="18008" y="412457"/>
                  </a:lnTo>
                  <a:lnTo>
                    <a:pt x="25920" y="420369"/>
                  </a:lnTo>
                  <a:lnTo>
                    <a:pt x="31673" y="424700"/>
                  </a:lnTo>
                  <a:lnTo>
                    <a:pt x="35280" y="426135"/>
                  </a:lnTo>
                  <a:lnTo>
                    <a:pt x="38150" y="428294"/>
                  </a:lnTo>
                  <a:lnTo>
                    <a:pt x="41744" y="429729"/>
                  </a:lnTo>
                  <a:lnTo>
                    <a:pt x="44627" y="431164"/>
                  </a:lnTo>
                  <a:lnTo>
                    <a:pt x="48234" y="431888"/>
                  </a:lnTo>
                  <a:lnTo>
                    <a:pt x="51828" y="433336"/>
                  </a:lnTo>
                  <a:lnTo>
                    <a:pt x="59029" y="434771"/>
                  </a:lnTo>
                  <a:lnTo>
                    <a:pt x="362762" y="434771"/>
                  </a:lnTo>
                  <a:lnTo>
                    <a:pt x="366369" y="434047"/>
                  </a:lnTo>
                  <a:lnTo>
                    <a:pt x="369963" y="432612"/>
                  </a:lnTo>
                  <a:lnTo>
                    <a:pt x="373557" y="431888"/>
                  </a:lnTo>
                  <a:lnTo>
                    <a:pt x="376440" y="430453"/>
                  </a:lnTo>
                  <a:lnTo>
                    <a:pt x="383641" y="427570"/>
                  </a:lnTo>
                  <a:lnTo>
                    <a:pt x="386511" y="426135"/>
                  </a:lnTo>
                  <a:lnTo>
                    <a:pt x="398030" y="417499"/>
                  </a:lnTo>
                  <a:lnTo>
                    <a:pt x="405955" y="409574"/>
                  </a:lnTo>
                  <a:lnTo>
                    <a:pt x="410273" y="403821"/>
                  </a:lnTo>
                  <a:lnTo>
                    <a:pt x="411708" y="400215"/>
                  </a:lnTo>
                  <a:lnTo>
                    <a:pt x="413867" y="397344"/>
                  </a:lnTo>
                  <a:lnTo>
                    <a:pt x="415315" y="393738"/>
                  </a:lnTo>
                  <a:lnTo>
                    <a:pt x="416750" y="390855"/>
                  </a:lnTo>
                  <a:lnTo>
                    <a:pt x="417461" y="387261"/>
                  </a:lnTo>
                  <a:lnTo>
                    <a:pt x="418909" y="383666"/>
                  </a:lnTo>
                  <a:lnTo>
                    <a:pt x="419099" y="382700"/>
                  </a:lnTo>
                  <a:lnTo>
                    <a:pt x="419099" y="52782"/>
                  </a:lnTo>
                  <a:lnTo>
                    <a:pt x="418909" y="51815"/>
                  </a:lnTo>
                  <a:lnTo>
                    <a:pt x="417461" y="48221"/>
                  </a:lnTo>
                  <a:lnTo>
                    <a:pt x="416750" y="44627"/>
                  </a:lnTo>
                  <a:lnTo>
                    <a:pt x="415315" y="41744"/>
                  </a:lnTo>
                  <a:lnTo>
                    <a:pt x="413143" y="38138"/>
                  </a:lnTo>
                  <a:lnTo>
                    <a:pt x="411708" y="35267"/>
                  </a:lnTo>
                  <a:lnTo>
                    <a:pt x="409549" y="31661"/>
                  </a:lnTo>
                  <a:lnTo>
                    <a:pt x="400913" y="20154"/>
                  </a:lnTo>
                  <a:lnTo>
                    <a:pt x="386511" y="9347"/>
                  </a:lnTo>
                  <a:lnTo>
                    <a:pt x="382917" y="7912"/>
                  </a:lnTo>
                  <a:lnTo>
                    <a:pt x="379323" y="5753"/>
                  </a:lnTo>
                  <a:lnTo>
                    <a:pt x="376440" y="4317"/>
                  </a:lnTo>
                  <a:lnTo>
                    <a:pt x="372846" y="3594"/>
                  </a:lnTo>
                  <a:lnTo>
                    <a:pt x="369239" y="2146"/>
                  </a:lnTo>
                  <a:lnTo>
                    <a:pt x="362038" y="711"/>
                  </a:lnTo>
                  <a:close/>
                </a:path>
                <a:path w="419100" h="436245">
                  <a:moveTo>
                    <a:pt x="354850" y="0"/>
                  </a:moveTo>
                  <a:lnTo>
                    <a:pt x="66217" y="0"/>
                  </a:lnTo>
                  <a:lnTo>
                    <a:pt x="62623" y="711"/>
                  </a:lnTo>
                  <a:lnTo>
                    <a:pt x="358444" y="711"/>
                  </a:lnTo>
                  <a:lnTo>
                    <a:pt x="354850" y="0"/>
                  </a:lnTo>
                  <a:close/>
                </a:path>
              </a:pathLst>
            </a:custGeom>
            <a:solidFill>
              <a:srgbClr val="000000"/>
            </a:solidFill>
          </p:spPr>
          <p:txBody>
            <a:bodyPr wrap="square" lIns="0" tIns="0" rIns="0" bIns="0" rtlCol="0"/>
            <a:lstStyle/>
            <a:p>
              <a:endParaRPr/>
            </a:p>
          </p:txBody>
        </p:sp>
        <p:pic>
          <p:nvPicPr>
            <p:cNvPr id="17" name="object 17"/>
            <p:cNvPicPr/>
            <p:nvPr/>
          </p:nvPicPr>
          <p:blipFill>
            <a:blip r:embed="rId5" cstate="print"/>
            <a:stretch>
              <a:fillRect/>
            </a:stretch>
          </p:blipFill>
          <p:spPr>
            <a:xfrm>
              <a:off x="9744684" y="7113016"/>
              <a:ext cx="272059" cy="266331"/>
            </a:xfrm>
            <a:prstGeom prst="rect">
              <a:avLst/>
            </a:prstGeom>
          </p:spPr>
        </p:pic>
      </p:grpSp>
      <p:sp>
        <p:nvSpPr>
          <p:cNvPr id="18" name="object 18"/>
          <p:cNvSpPr/>
          <p:nvPr/>
        </p:nvSpPr>
        <p:spPr>
          <a:xfrm>
            <a:off x="7659623" y="7055422"/>
            <a:ext cx="483234" cy="456565"/>
          </a:xfrm>
          <a:custGeom>
            <a:avLst/>
            <a:gdLst/>
            <a:ahLst/>
            <a:cxnLst/>
            <a:rect l="l" t="t" r="r" b="b"/>
            <a:pathLst>
              <a:path w="483234" h="456565">
                <a:moveTo>
                  <a:pt x="138950" y="0"/>
                </a:moveTo>
                <a:lnTo>
                  <a:pt x="0" y="0"/>
                </a:lnTo>
                <a:lnTo>
                  <a:pt x="189344" y="253428"/>
                </a:lnTo>
                <a:lnTo>
                  <a:pt x="0" y="456463"/>
                </a:lnTo>
                <a:lnTo>
                  <a:pt x="39598" y="456463"/>
                </a:lnTo>
                <a:lnTo>
                  <a:pt x="206629" y="277190"/>
                </a:lnTo>
                <a:lnTo>
                  <a:pt x="247138" y="277190"/>
                </a:lnTo>
                <a:lnTo>
                  <a:pt x="60477" y="29514"/>
                </a:lnTo>
                <a:lnTo>
                  <a:pt x="161211" y="29514"/>
                </a:lnTo>
                <a:lnTo>
                  <a:pt x="138950" y="0"/>
                </a:lnTo>
                <a:close/>
              </a:path>
              <a:path w="483234" h="456565">
                <a:moveTo>
                  <a:pt x="247138" y="277190"/>
                </a:moveTo>
                <a:lnTo>
                  <a:pt x="206629" y="277190"/>
                </a:lnTo>
                <a:lnTo>
                  <a:pt x="340537" y="456463"/>
                </a:lnTo>
                <a:lnTo>
                  <a:pt x="483095" y="456463"/>
                </a:lnTo>
                <a:lnTo>
                  <a:pt x="458676" y="424053"/>
                </a:lnTo>
                <a:lnTo>
                  <a:pt x="357822" y="424053"/>
                </a:lnTo>
                <a:lnTo>
                  <a:pt x="247138" y="277190"/>
                </a:lnTo>
                <a:close/>
              </a:path>
              <a:path w="483234" h="456565">
                <a:moveTo>
                  <a:pt x="161211" y="29514"/>
                </a:moveTo>
                <a:lnTo>
                  <a:pt x="126707" y="29514"/>
                </a:lnTo>
                <a:lnTo>
                  <a:pt x="423341" y="424053"/>
                </a:lnTo>
                <a:lnTo>
                  <a:pt x="458676" y="424053"/>
                </a:lnTo>
                <a:lnTo>
                  <a:pt x="285102" y="193675"/>
                </a:lnTo>
                <a:lnTo>
                  <a:pt x="307273" y="169913"/>
                </a:lnTo>
                <a:lnTo>
                  <a:pt x="267106" y="169913"/>
                </a:lnTo>
                <a:lnTo>
                  <a:pt x="161211" y="29514"/>
                </a:lnTo>
                <a:close/>
              </a:path>
              <a:path w="483234" h="456565">
                <a:moveTo>
                  <a:pt x="465810" y="0"/>
                </a:moveTo>
                <a:lnTo>
                  <a:pt x="426935" y="0"/>
                </a:lnTo>
                <a:lnTo>
                  <a:pt x="267106" y="169913"/>
                </a:lnTo>
                <a:lnTo>
                  <a:pt x="307273" y="169913"/>
                </a:lnTo>
                <a:lnTo>
                  <a:pt x="465810" y="0"/>
                </a:lnTo>
                <a:close/>
              </a:path>
            </a:pathLst>
          </a:custGeom>
          <a:solidFill>
            <a:srgbClr val="000000"/>
          </a:solidFill>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02"/>
            <a:ext cx="18288000" cy="10286998"/>
          </a:xfrm>
          <a:prstGeom prst="rect">
            <a:avLst/>
          </a:prstGeom>
        </p:spPr>
      </p:pic>
      <p:sp>
        <p:nvSpPr>
          <p:cNvPr id="3" name="object 3"/>
          <p:cNvSpPr txBox="1">
            <a:spLocks noGrp="1"/>
          </p:cNvSpPr>
          <p:nvPr>
            <p:ph type="title"/>
          </p:nvPr>
        </p:nvSpPr>
        <p:spPr>
          <a:xfrm>
            <a:off x="1649209" y="1587570"/>
            <a:ext cx="5363210" cy="436657"/>
          </a:xfrm>
          <a:prstGeom prst="rect">
            <a:avLst/>
          </a:prstGeom>
        </p:spPr>
        <p:txBody>
          <a:bodyPr vert="horz" wrap="square" lIns="0" tIns="26034" rIns="0" bIns="0" rtlCol="0">
            <a:spAutoFit/>
          </a:bodyPr>
          <a:lstStyle/>
          <a:p>
            <a:pPr marL="12700" marR="5080">
              <a:lnSpc>
                <a:spcPts val="3229"/>
              </a:lnSpc>
              <a:spcBef>
                <a:spcPts val="204"/>
              </a:spcBef>
            </a:pPr>
            <a:r>
              <a:rPr sz="4000" b="1" spc="380" smtClean="0"/>
              <a:t>Introduction</a:t>
            </a:r>
            <a:endParaRPr sz="4000" b="1"/>
          </a:p>
        </p:txBody>
      </p:sp>
      <p:grpSp>
        <p:nvGrpSpPr>
          <p:cNvPr id="16" name="object 16"/>
          <p:cNvGrpSpPr/>
          <p:nvPr/>
        </p:nvGrpSpPr>
        <p:grpSpPr>
          <a:xfrm>
            <a:off x="11324272" y="629596"/>
            <a:ext cx="6348095" cy="9039225"/>
            <a:chOff x="11324272" y="629596"/>
            <a:chExt cx="6348095" cy="9039225"/>
          </a:xfrm>
        </p:grpSpPr>
        <p:pic>
          <p:nvPicPr>
            <p:cNvPr id="17" name="object 17"/>
            <p:cNvPicPr/>
            <p:nvPr/>
          </p:nvPicPr>
          <p:blipFill>
            <a:blip r:embed="rId3" cstate="print"/>
            <a:stretch>
              <a:fillRect/>
            </a:stretch>
          </p:blipFill>
          <p:spPr>
            <a:xfrm>
              <a:off x="11324272" y="629596"/>
              <a:ext cx="5581649" cy="9039225"/>
            </a:xfrm>
            <a:prstGeom prst="rect">
              <a:avLst/>
            </a:prstGeom>
          </p:spPr>
        </p:pic>
        <p:pic>
          <p:nvPicPr>
            <p:cNvPr id="18" name="object 18"/>
            <p:cNvPicPr/>
            <p:nvPr/>
          </p:nvPicPr>
          <p:blipFill>
            <a:blip r:embed="rId4" cstate="print"/>
            <a:stretch>
              <a:fillRect/>
            </a:stretch>
          </p:blipFill>
          <p:spPr>
            <a:xfrm>
              <a:off x="16138778" y="7856495"/>
              <a:ext cx="1533524" cy="1533523"/>
            </a:xfrm>
            <a:prstGeom prst="rect">
              <a:avLst/>
            </a:prstGeom>
          </p:spPr>
        </p:pic>
      </p:grpSp>
      <p:sp>
        <p:nvSpPr>
          <p:cNvPr id="19" name="Rectangle 18"/>
          <p:cNvSpPr/>
          <p:nvPr/>
        </p:nvSpPr>
        <p:spPr>
          <a:xfrm>
            <a:off x="1530350" y="3702050"/>
            <a:ext cx="9150350" cy="3046988"/>
          </a:xfrm>
          <a:prstGeom prst="rect">
            <a:avLst/>
          </a:prstGeom>
        </p:spPr>
        <p:txBody>
          <a:bodyPr wrap="square">
            <a:spAutoFit/>
          </a:bodyPr>
          <a:lstStyle/>
          <a:p>
            <a:pPr algn="just"/>
            <a:r>
              <a:rPr lang="en-US" sz="2400" dirty="0" smtClean="0">
                <a:latin typeface="Calisto MT" pitchFamily="18" charset="0"/>
              </a:rPr>
              <a:t>Welcome to the project presentation on the Design, Development, and Acoustic Analysis of Normal and Lombard Speech Tamil Corpus. This project focuses on creating a comprehensive dataset of Tamil speech under normal conditions and Lombard effect (speech in noisy environments). By analyzing this corpus, we aim to understand the acoustic characteristics and variations in speech patterns, which can significantly enhance speech recognition systems and improve communication technologies in noisy settings.</a:t>
            </a:r>
            <a:endParaRPr lang="en-US" sz="2400" dirty="0">
              <a:latin typeface="Calisto MT"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98"/>
          </a:xfrm>
          <a:prstGeom prst="rect">
            <a:avLst/>
          </a:prstGeom>
        </p:spPr>
      </p:pic>
      <p:pic>
        <p:nvPicPr>
          <p:cNvPr id="3" name="object 3"/>
          <p:cNvPicPr/>
          <p:nvPr/>
        </p:nvPicPr>
        <p:blipFill>
          <a:blip r:embed="rId3" cstate="print"/>
          <a:stretch>
            <a:fillRect/>
          </a:stretch>
        </p:blipFill>
        <p:spPr>
          <a:xfrm>
            <a:off x="212337" y="349249"/>
            <a:ext cx="8252213" cy="9601201"/>
          </a:xfrm>
          <a:prstGeom prst="rect">
            <a:avLst/>
          </a:prstGeom>
        </p:spPr>
      </p:pic>
      <p:sp>
        <p:nvSpPr>
          <p:cNvPr id="4" name="object 4"/>
          <p:cNvSpPr txBox="1">
            <a:spLocks noGrp="1"/>
          </p:cNvSpPr>
          <p:nvPr>
            <p:ph type="title"/>
          </p:nvPr>
        </p:nvSpPr>
        <p:spPr>
          <a:xfrm>
            <a:off x="8540750" y="1492250"/>
            <a:ext cx="9060180" cy="1028487"/>
          </a:xfrm>
          <a:prstGeom prst="rect">
            <a:avLst/>
          </a:prstGeom>
        </p:spPr>
        <p:txBody>
          <a:bodyPr vert="horz" wrap="square" lIns="0" tIns="12700" rIns="0" bIns="0" rtlCol="0">
            <a:spAutoFit/>
          </a:bodyPr>
          <a:lstStyle/>
          <a:p>
            <a:pPr marL="98425">
              <a:lnSpc>
                <a:spcPct val="100000"/>
              </a:lnSpc>
              <a:spcBef>
                <a:spcPts val="100"/>
              </a:spcBef>
            </a:pPr>
            <a:r>
              <a:rPr sz="3300" spc="595"/>
              <a:t>Understanding</a:t>
            </a:r>
            <a:r>
              <a:rPr sz="3300" spc="-60"/>
              <a:t> </a:t>
            </a:r>
            <a:r>
              <a:rPr lang="en-US" sz="3300" spc="690" dirty="0" smtClean="0"/>
              <a:t>Normal and </a:t>
            </a:r>
            <a:r>
              <a:rPr lang="en-US" sz="3300" spc="690" dirty="0" err="1" smtClean="0"/>
              <a:t>Lombad</a:t>
            </a:r>
            <a:r>
              <a:rPr lang="en-US" sz="3300" spc="690" dirty="0" smtClean="0"/>
              <a:t> speech</a:t>
            </a:r>
            <a:endParaRPr sz="3300"/>
          </a:p>
        </p:txBody>
      </p:sp>
      <p:pic>
        <p:nvPicPr>
          <p:cNvPr id="11" name="object 11"/>
          <p:cNvPicPr/>
          <p:nvPr/>
        </p:nvPicPr>
        <p:blipFill>
          <a:blip r:embed="rId4" cstate="print"/>
          <a:stretch>
            <a:fillRect/>
          </a:stretch>
        </p:blipFill>
        <p:spPr>
          <a:xfrm>
            <a:off x="1454150" y="2025650"/>
            <a:ext cx="6065697" cy="7122363"/>
          </a:xfrm>
          <a:prstGeom prst="rect">
            <a:avLst/>
          </a:prstGeom>
        </p:spPr>
      </p:pic>
      <p:sp>
        <p:nvSpPr>
          <p:cNvPr id="13" name="TextBox 12"/>
          <p:cNvSpPr txBox="1"/>
          <p:nvPr/>
        </p:nvSpPr>
        <p:spPr>
          <a:xfrm>
            <a:off x="8616950" y="3092450"/>
            <a:ext cx="9144000" cy="4154984"/>
          </a:xfrm>
          <a:prstGeom prst="rect">
            <a:avLst/>
          </a:prstGeom>
          <a:noFill/>
        </p:spPr>
        <p:txBody>
          <a:bodyPr wrap="square" rtlCol="0">
            <a:spAutoFit/>
          </a:bodyPr>
          <a:lstStyle/>
          <a:p>
            <a:pPr algn="just"/>
            <a:r>
              <a:rPr lang="en-US" sz="2400" b="1" dirty="0" smtClean="0">
                <a:latin typeface="Calisto MT" pitchFamily="18" charset="0"/>
              </a:rPr>
              <a:t>Normal speech</a:t>
            </a:r>
            <a:r>
              <a:rPr lang="en-US" sz="2400" dirty="0" smtClean="0">
                <a:latin typeface="Calisto MT" pitchFamily="18" charset="0"/>
              </a:rPr>
              <a:t> refers to the way people talk in a </a:t>
            </a:r>
            <a:r>
              <a:rPr lang="en-US" sz="2400" b="1" dirty="0" smtClean="0">
                <a:latin typeface="Calisto MT" pitchFamily="18" charset="0"/>
              </a:rPr>
              <a:t>quiet environment</a:t>
            </a:r>
            <a:r>
              <a:rPr lang="en-US" sz="2400" dirty="0" smtClean="0">
                <a:latin typeface="Calisto MT" pitchFamily="18" charset="0"/>
              </a:rPr>
              <a:t>, characterized by </a:t>
            </a:r>
            <a:r>
              <a:rPr lang="en-US" sz="2400" b="1" dirty="0" smtClean="0">
                <a:latin typeface="Calisto MT" pitchFamily="18" charset="0"/>
              </a:rPr>
              <a:t>natural volume</a:t>
            </a:r>
            <a:r>
              <a:rPr lang="en-US" sz="2400" dirty="0" smtClean="0">
                <a:latin typeface="Calisto MT" pitchFamily="18" charset="0"/>
              </a:rPr>
              <a:t>, </a:t>
            </a:r>
            <a:r>
              <a:rPr lang="en-US" sz="2400" b="1" dirty="0" smtClean="0">
                <a:latin typeface="Calisto MT" pitchFamily="18" charset="0"/>
              </a:rPr>
              <a:t>pitch</a:t>
            </a:r>
            <a:r>
              <a:rPr lang="en-US" sz="2400" dirty="0" smtClean="0">
                <a:latin typeface="Calisto MT" pitchFamily="18" charset="0"/>
              </a:rPr>
              <a:t>, </a:t>
            </a:r>
            <a:r>
              <a:rPr lang="en-US" sz="2400" b="1" dirty="0" smtClean="0">
                <a:latin typeface="Calisto MT" pitchFamily="18" charset="0"/>
              </a:rPr>
              <a:t>clear pronunciation</a:t>
            </a:r>
            <a:r>
              <a:rPr lang="en-US" sz="2400" dirty="0" smtClean="0">
                <a:latin typeface="Calisto MT" pitchFamily="18" charset="0"/>
              </a:rPr>
              <a:t>, and a </a:t>
            </a:r>
            <a:r>
              <a:rPr lang="en-US" sz="2400" b="1" dirty="0" smtClean="0">
                <a:latin typeface="Calisto MT" pitchFamily="18" charset="0"/>
              </a:rPr>
              <a:t>typical speech rate and rhythm</a:t>
            </a:r>
            <a:r>
              <a:rPr lang="en-US" sz="2400" dirty="0" smtClean="0">
                <a:latin typeface="Calisto MT" pitchFamily="18" charset="0"/>
              </a:rPr>
              <a:t>.</a:t>
            </a:r>
          </a:p>
          <a:p>
            <a:pPr algn="just"/>
            <a:endParaRPr lang="en-US" sz="2400" dirty="0">
              <a:latin typeface="Calisto MT" pitchFamily="18" charset="0"/>
            </a:endParaRPr>
          </a:p>
          <a:p>
            <a:pPr algn="just"/>
            <a:r>
              <a:rPr lang="en-US" sz="2400" dirty="0" smtClean="0">
                <a:latin typeface="Calisto MT" pitchFamily="18" charset="0"/>
              </a:rPr>
              <a:t> In contrast, </a:t>
            </a:r>
            <a:r>
              <a:rPr lang="en-US" sz="2400" b="1" dirty="0" smtClean="0">
                <a:latin typeface="Calisto MT" pitchFamily="18" charset="0"/>
              </a:rPr>
              <a:t>Lombard speech</a:t>
            </a:r>
            <a:r>
              <a:rPr lang="en-US" sz="2400" dirty="0" smtClean="0">
                <a:latin typeface="Calisto MT" pitchFamily="18" charset="0"/>
              </a:rPr>
              <a:t> occurs when people speak in </a:t>
            </a:r>
            <a:r>
              <a:rPr lang="en-US" sz="2400" b="1" dirty="0" smtClean="0">
                <a:latin typeface="Calisto MT" pitchFamily="18" charset="0"/>
              </a:rPr>
              <a:t>noisy environments</a:t>
            </a:r>
            <a:r>
              <a:rPr lang="en-US" sz="2400" dirty="0" smtClean="0">
                <a:latin typeface="Calisto MT" pitchFamily="18" charset="0"/>
              </a:rPr>
              <a:t>, automatically adjusting their speech to be heard over the noise. This adjustment results in </a:t>
            </a:r>
            <a:r>
              <a:rPr lang="en-US" sz="2400" b="1" dirty="0" smtClean="0">
                <a:latin typeface="Calisto MT" pitchFamily="18" charset="0"/>
              </a:rPr>
              <a:t>increased volume and pitch</a:t>
            </a:r>
            <a:r>
              <a:rPr lang="en-US" sz="2400" dirty="0" smtClean="0">
                <a:latin typeface="Calisto MT" pitchFamily="18" charset="0"/>
              </a:rPr>
              <a:t>, a </a:t>
            </a:r>
            <a:r>
              <a:rPr lang="en-US" sz="2400" b="1" dirty="0" smtClean="0">
                <a:latin typeface="Calisto MT" pitchFamily="18" charset="0"/>
              </a:rPr>
              <a:t>slower speech rate</a:t>
            </a:r>
            <a:r>
              <a:rPr lang="en-US" sz="2400" dirty="0" smtClean="0">
                <a:latin typeface="Calisto MT" pitchFamily="18" charset="0"/>
              </a:rPr>
              <a:t>, and </a:t>
            </a:r>
            <a:r>
              <a:rPr lang="en-US" sz="2400" b="1" dirty="0" smtClean="0">
                <a:latin typeface="Calisto MT" pitchFamily="18" charset="0"/>
              </a:rPr>
              <a:t>enhanced articulation</a:t>
            </a:r>
            <a:r>
              <a:rPr lang="en-US" sz="2400" dirty="0" smtClean="0">
                <a:latin typeface="Calisto MT" pitchFamily="18" charset="0"/>
              </a:rPr>
              <a:t> of words. Understanding these variations is crucial for improving </a:t>
            </a:r>
            <a:r>
              <a:rPr lang="en-US" sz="2400" b="1" dirty="0" smtClean="0">
                <a:latin typeface="Calisto MT" pitchFamily="18" charset="0"/>
              </a:rPr>
              <a:t>speech recognition systems</a:t>
            </a:r>
            <a:r>
              <a:rPr lang="en-US" sz="2400" dirty="0" smtClean="0">
                <a:latin typeface="Calisto MT" pitchFamily="18" charset="0"/>
              </a:rPr>
              <a:t> and designing better </a:t>
            </a:r>
            <a:r>
              <a:rPr lang="en-US" sz="2400" b="1" dirty="0" smtClean="0">
                <a:latin typeface="Calisto MT" pitchFamily="18" charset="0"/>
              </a:rPr>
              <a:t>communication devices</a:t>
            </a:r>
            <a:r>
              <a:rPr lang="en-US" sz="2400" dirty="0" smtClean="0">
                <a:latin typeface="Calisto MT" pitchFamily="18" charset="0"/>
              </a:rPr>
              <a:t> that can function effectively in noisy environments.</a:t>
            </a:r>
            <a:endParaRPr lang="en-US" sz="2400" dirty="0">
              <a:latin typeface="Calisto MT"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98"/>
          </a:xfrm>
          <a:prstGeom prst="rect">
            <a:avLst/>
          </a:prstGeom>
        </p:spPr>
      </p:pic>
      <p:pic>
        <p:nvPicPr>
          <p:cNvPr id="3" name="object 3"/>
          <p:cNvPicPr/>
          <p:nvPr/>
        </p:nvPicPr>
        <p:blipFill>
          <a:blip r:embed="rId3" cstate="print"/>
          <a:stretch>
            <a:fillRect/>
          </a:stretch>
        </p:blipFill>
        <p:spPr>
          <a:xfrm>
            <a:off x="1424419" y="626050"/>
            <a:ext cx="5581650" cy="9029698"/>
          </a:xfrm>
          <a:prstGeom prst="rect">
            <a:avLst/>
          </a:prstGeom>
        </p:spPr>
      </p:pic>
      <p:pic>
        <p:nvPicPr>
          <p:cNvPr id="4" name="object 4"/>
          <p:cNvPicPr/>
          <p:nvPr/>
        </p:nvPicPr>
        <p:blipFill>
          <a:blip r:embed="rId4" cstate="print"/>
          <a:stretch>
            <a:fillRect/>
          </a:stretch>
        </p:blipFill>
        <p:spPr>
          <a:xfrm>
            <a:off x="15679419" y="689432"/>
            <a:ext cx="1533524" cy="1533524"/>
          </a:xfrm>
          <a:prstGeom prst="rect">
            <a:avLst/>
          </a:prstGeom>
        </p:spPr>
      </p:pic>
      <p:sp>
        <p:nvSpPr>
          <p:cNvPr id="5" name="object 5"/>
          <p:cNvSpPr txBox="1">
            <a:spLocks noGrp="1"/>
          </p:cNvSpPr>
          <p:nvPr>
            <p:ph type="title"/>
          </p:nvPr>
        </p:nvSpPr>
        <p:spPr>
          <a:xfrm>
            <a:off x="9683750" y="1187450"/>
            <a:ext cx="5686425" cy="1397635"/>
          </a:xfrm>
          <a:prstGeom prst="rect">
            <a:avLst/>
          </a:prstGeom>
        </p:spPr>
        <p:txBody>
          <a:bodyPr vert="horz" wrap="square" lIns="0" tIns="12700" rIns="0" bIns="0" rtlCol="0">
            <a:spAutoFit/>
          </a:bodyPr>
          <a:lstStyle/>
          <a:p>
            <a:pPr marL="12700" marR="5080">
              <a:lnSpc>
                <a:spcPct val="100000"/>
              </a:lnSpc>
              <a:spcBef>
                <a:spcPts val="100"/>
              </a:spcBef>
            </a:pPr>
            <a:r>
              <a:rPr sz="4500" spc="780" dirty="0"/>
              <a:t>Data</a:t>
            </a:r>
            <a:r>
              <a:rPr sz="4500" spc="-90" dirty="0"/>
              <a:t> </a:t>
            </a:r>
            <a:r>
              <a:rPr sz="4500" spc="700" dirty="0"/>
              <a:t>Collection </a:t>
            </a:r>
            <a:r>
              <a:rPr sz="4500" spc="855" dirty="0"/>
              <a:t>Methodology</a:t>
            </a:r>
            <a:endParaRPr sz="4500"/>
          </a:p>
        </p:txBody>
      </p:sp>
      <p:sp>
        <p:nvSpPr>
          <p:cNvPr id="12" name="object 12"/>
          <p:cNvSpPr txBox="1"/>
          <p:nvPr/>
        </p:nvSpPr>
        <p:spPr>
          <a:xfrm>
            <a:off x="9226550" y="3016250"/>
            <a:ext cx="6489065" cy="5623334"/>
          </a:xfrm>
          <a:prstGeom prst="rect">
            <a:avLst/>
          </a:prstGeom>
        </p:spPr>
        <p:txBody>
          <a:bodyPr vert="horz" wrap="square" lIns="0" tIns="82550" rIns="0" bIns="0" rtlCol="0">
            <a:spAutoFit/>
          </a:bodyPr>
          <a:lstStyle/>
          <a:p>
            <a:pPr marL="815975" algn="just">
              <a:lnSpc>
                <a:spcPct val="100000"/>
              </a:lnSpc>
              <a:spcBef>
                <a:spcPts val="650"/>
              </a:spcBef>
              <a:tabLst>
                <a:tab pos="3149600" algn="l"/>
              </a:tabLst>
            </a:pPr>
            <a:r>
              <a:rPr lang="en-US" sz="2000" dirty="0" smtClean="0"/>
              <a:t>The </a:t>
            </a:r>
            <a:r>
              <a:rPr lang="en-US" sz="2000" b="1" dirty="0" smtClean="0"/>
              <a:t>data collection methodology</a:t>
            </a:r>
            <a:r>
              <a:rPr lang="en-US" sz="2000" dirty="0" smtClean="0"/>
              <a:t> for this project involves several key steps to ensure a comprehensive and accurate corpus of </a:t>
            </a:r>
            <a:r>
              <a:rPr lang="en-US" sz="2000" b="1" dirty="0" smtClean="0"/>
              <a:t>Normal and Lombard speech</a:t>
            </a:r>
            <a:r>
              <a:rPr lang="en-US" sz="2000" dirty="0" smtClean="0"/>
              <a:t> in Tamil. First, we recruited a diverse group of native Tamil speakers to participate in the recording sessions. For </a:t>
            </a:r>
            <a:r>
              <a:rPr lang="en-US" sz="2000" b="1" dirty="0" smtClean="0"/>
              <a:t>normal speech</a:t>
            </a:r>
            <a:r>
              <a:rPr lang="en-US" sz="2000" dirty="0" smtClean="0"/>
              <a:t>, participants were asked to read a set of predefined sentences in a </a:t>
            </a:r>
            <a:r>
              <a:rPr lang="en-US" sz="2000" b="1" dirty="0" smtClean="0"/>
              <a:t>quiet environment</a:t>
            </a:r>
            <a:r>
              <a:rPr lang="en-US" sz="2000" dirty="0" smtClean="0"/>
              <a:t>, ensuring natural speaking conditions. For </a:t>
            </a:r>
            <a:r>
              <a:rPr lang="en-US" sz="2000" b="1" dirty="0" smtClean="0"/>
              <a:t>Lombard speech</a:t>
            </a:r>
            <a:r>
              <a:rPr lang="en-US" sz="2000" dirty="0" smtClean="0"/>
              <a:t>, the same participants were recorded while reading the same sentences, but this time with </a:t>
            </a:r>
            <a:r>
              <a:rPr lang="en-US" sz="2000" b="1" dirty="0" smtClean="0"/>
              <a:t>background noise</a:t>
            </a:r>
            <a:r>
              <a:rPr lang="en-US" sz="2000" dirty="0" smtClean="0"/>
              <a:t> introduced through headphones to simulate noisy environments. The noise levels were varied to capture different degrees of Lombard effect. All recordings were conducted using high-quality microphones in a controlled acoustic setting to ensure clarity and consistency. </a:t>
            </a:r>
            <a:endParaRPr sz="1850">
              <a:latin typeface="Lucida Sans Unicode"/>
              <a:cs typeface="Lucida Sans Unicode"/>
            </a:endParaRPr>
          </a:p>
        </p:txBody>
      </p:sp>
      <p:pic>
        <p:nvPicPr>
          <p:cNvPr id="13" name="Picture 12" descr="InShot_20240718_152315143.jpg"/>
          <p:cNvPicPr>
            <a:picLocks noChangeAspect="1"/>
          </p:cNvPicPr>
          <p:nvPr/>
        </p:nvPicPr>
        <p:blipFill>
          <a:blip r:embed="rId5" cstate="print"/>
          <a:stretch>
            <a:fillRect/>
          </a:stretch>
        </p:blipFill>
        <p:spPr>
          <a:xfrm>
            <a:off x="2063750" y="2787650"/>
            <a:ext cx="4267200" cy="52578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0"/>
            <a:ext cx="18288000" cy="10286998"/>
          </a:xfrm>
          <a:prstGeom prst="rect">
            <a:avLst/>
          </a:prstGeom>
        </p:spPr>
      </p:pic>
      <p:pic>
        <p:nvPicPr>
          <p:cNvPr id="3" name="object 3"/>
          <p:cNvPicPr/>
          <p:nvPr/>
        </p:nvPicPr>
        <p:blipFill>
          <a:blip r:embed="rId3" cstate="print"/>
          <a:stretch>
            <a:fillRect/>
          </a:stretch>
        </p:blipFill>
        <p:spPr>
          <a:xfrm>
            <a:off x="463550" y="425450"/>
            <a:ext cx="8159750" cy="9525000"/>
          </a:xfrm>
          <a:prstGeom prst="rect">
            <a:avLst/>
          </a:prstGeom>
        </p:spPr>
      </p:pic>
      <p:sp>
        <p:nvSpPr>
          <p:cNvPr id="4" name="object 4"/>
          <p:cNvSpPr txBox="1">
            <a:spLocks noGrp="1"/>
          </p:cNvSpPr>
          <p:nvPr>
            <p:ph type="title"/>
          </p:nvPr>
        </p:nvSpPr>
        <p:spPr>
          <a:xfrm>
            <a:off x="8693150" y="1568451"/>
            <a:ext cx="8839200" cy="1093248"/>
          </a:xfrm>
          <a:prstGeom prst="rect">
            <a:avLst/>
          </a:prstGeom>
        </p:spPr>
        <p:txBody>
          <a:bodyPr vert="horz" wrap="square" lIns="0" tIns="15875" rIns="0" bIns="0" rtlCol="0">
            <a:spAutoFit/>
          </a:bodyPr>
          <a:lstStyle/>
          <a:p>
            <a:pPr marL="54610">
              <a:lnSpc>
                <a:spcPct val="100000"/>
              </a:lnSpc>
              <a:spcBef>
                <a:spcPts val="125"/>
              </a:spcBef>
            </a:pPr>
            <a:r>
              <a:rPr spc="680" dirty="0"/>
              <a:t>Feature</a:t>
            </a:r>
            <a:r>
              <a:rPr spc="-55" dirty="0"/>
              <a:t> </a:t>
            </a:r>
            <a:r>
              <a:rPr spc="530" dirty="0"/>
              <a:t>Extraction</a:t>
            </a:r>
            <a:r>
              <a:rPr spc="-50" dirty="0"/>
              <a:t> </a:t>
            </a:r>
            <a:r>
              <a:rPr spc="705" dirty="0"/>
              <a:t>Techniques</a:t>
            </a:r>
          </a:p>
        </p:txBody>
      </p:sp>
      <p:sp>
        <p:nvSpPr>
          <p:cNvPr id="5" name="object 5"/>
          <p:cNvSpPr txBox="1"/>
          <p:nvPr/>
        </p:nvSpPr>
        <p:spPr>
          <a:xfrm>
            <a:off x="8972994" y="2936932"/>
            <a:ext cx="7972425" cy="1398460"/>
          </a:xfrm>
          <a:prstGeom prst="rect">
            <a:avLst/>
          </a:prstGeom>
        </p:spPr>
        <p:txBody>
          <a:bodyPr vert="horz" wrap="square" lIns="0" tIns="13335" rIns="0" bIns="0" rtlCol="0">
            <a:spAutoFit/>
          </a:bodyPr>
          <a:lstStyle/>
          <a:p>
            <a:pPr marL="171450" marR="5080" indent="-159385" algn="just">
              <a:lnSpc>
                <a:spcPct val="99500"/>
              </a:lnSpc>
              <a:spcBef>
                <a:spcPts val="105"/>
              </a:spcBef>
            </a:pPr>
            <a:r>
              <a:rPr lang="en-US" sz="1800" dirty="0" smtClean="0">
                <a:latin typeface="Arial MT"/>
                <a:cs typeface="Arial MT"/>
              </a:rPr>
              <a:t> </a:t>
            </a:r>
            <a:r>
              <a:rPr sz="1800" smtClean="0">
                <a:latin typeface="Arial MT"/>
                <a:cs typeface="Arial MT"/>
              </a:rPr>
              <a:t>Feature</a:t>
            </a:r>
            <a:r>
              <a:rPr sz="1800" spc="-80" smtClean="0">
                <a:latin typeface="Arial MT"/>
                <a:cs typeface="Arial MT"/>
              </a:rPr>
              <a:t> </a:t>
            </a:r>
            <a:r>
              <a:rPr sz="1800" spc="70" dirty="0">
                <a:latin typeface="Arial MT"/>
                <a:cs typeface="Arial MT"/>
              </a:rPr>
              <a:t>extraction</a:t>
            </a:r>
            <a:r>
              <a:rPr sz="1800" spc="-80" dirty="0">
                <a:latin typeface="Arial MT"/>
                <a:cs typeface="Arial MT"/>
              </a:rPr>
              <a:t> </a:t>
            </a:r>
            <a:r>
              <a:rPr sz="1800" dirty="0">
                <a:latin typeface="Arial MT"/>
                <a:cs typeface="Arial MT"/>
              </a:rPr>
              <a:t>involves</a:t>
            </a:r>
            <a:r>
              <a:rPr sz="1800" spc="-80" dirty="0">
                <a:latin typeface="Arial MT"/>
                <a:cs typeface="Arial MT"/>
              </a:rPr>
              <a:t> </a:t>
            </a:r>
            <a:r>
              <a:rPr sz="1800" spc="60" dirty="0">
                <a:latin typeface="Arial MT"/>
                <a:cs typeface="Arial MT"/>
              </a:rPr>
              <a:t>identifying</a:t>
            </a:r>
            <a:r>
              <a:rPr sz="1800" spc="-80" dirty="0">
                <a:latin typeface="Arial MT"/>
                <a:cs typeface="Arial MT"/>
              </a:rPr>
              <a:t> </a:t>
            </a:r>
            <a:r>
              <a:rPr sz="1800" dirty="0">
                <a:latin typeface="Arial MT"/>
                <a:cs typeface="Arial MT"/>
              </a:rPr>
              <a:t>key</a:t>
            </a:r>
            <a:r>
              <a:rPr sz="1800" spc="-75" dirty="0">
                <a:latin typeface="Arial MT"/>
                <a:cs typeface="Arial MT"/>
              </a:rPr>
              <a:t> </a:t>
            </a:r>
            <a:r>
              <a:rPr sz="1800" spc="-130" dirty="0">
                <a:latin typeface="Arial Black"/>
                <a:cs typeface="Arial Black"/>
              </a:rPr>
              <a:t>acoustic</a:t>
            </a:r>
            <a:r>
              <a:rPr sz="1800" spc="-180" dirty="0">
                <a:latin typeface="Arial Black"/>
                <a:cs typeface="Arial Black"/>
              </a:rPr>
              <a:t> </a:t>
            </a:r>
            <a:r>
              <a:rPr sz="1800" spc="-114" dirty="0">
                <a:latin typeface="Arial Black"/>
                <a:cs typeface="Arial Black"/>
              </a:rPr>
              <a:t>features</a:t>
            </a:r>
            <a:r>
              <a:rPr sz="1800" spc="-180" dirty="0">
                <a:latin typeface="Arial Black"/>
                <a:cs typeface="Arial Black"/>
              </a:rPr>
              <a:t> </a:t>
            </a:r>
            <a:r>
              <a:rPr sz="1800" spc="55" dirty="0">
                <a:latin typeface="Arial MT"/>
                <a:cs typeface="Arial MT"/>
              </a:rPr>
              <a:t>such</a:t>
            </a:r>
            <a:r>
              <a:rPr sz="1800" spc="-80" dirty="0">
                <a:latin typeface="Arial MT"/>
                <a:cs typeface="Arial MT"/>
              </a:rPr>
              <a:t> </a:t>
            </a:r>
            <a:r>
              <a:rPr sz="1800" dirty="0">
                <a:latin typeface="Arial MT"/>
                <a:cs typeface="Arial MT"/>
              </a:rPr>
              <a:t>as</a:t>
            </a:r>
            <a:r>
              <a:rPr sz="1800" spc="-75" dirty="0">
                <a:latin typeface="Arial MT"/>
                <a:cs typeface="Arial MT"/>
              </a:rPr>
              <a:t> </a:t>
            </a:r>
            <a:r>
              <a:rPr sz="1800" spc="-35" dirty="0">
                <a:latin typeface="Arial Black"/>
                <a:cs typeface="Arial Black"/>
              </a:rPr>
              <a:t>pitch</a:t>
            </a:r>
            <a:r>
              <a:rPr sz="1800" spc="-35" dirty="0">
                <a:latin typeface="Arial MT"/>
                <a:cs typeface="Arial MT"/>
              </a:rPr>
              <a:t>, </a:t>
            </a:r>
            <a:r>
              <a:rPr sz="1800" spc="-95" dirty="0">
                <a:latin typeface="Arial Black"/>
                <a:cs typeface="Arial Black"/>
              </a:rPr>
              <a:t>intensity</a:t>
            </a:r>
            <a:r>
              <a:rPr sz="1800" spc="-95" dirty="0">
                <a:latin typeface="Arial MT"/>
                <a:cs typeface="Arial MT"/>
              </a:rPr>
              <a:t>,</a:t>
            </a:r>
            <a:r>
              <a:rPr sz="1800" spc="-85" dirty="0">
                <a:latin typeface="Arial MT"/>
                <a:cs typeface="Arial MT"/>
              </a:rPr>
              <a:t> </a:t>
            </a:r>
            <a:r>
              <a:rPr sz="1800" dirty="0">
                <a:latin typeface="Arial MT"/>
                <a:cs typeface="Arial MT"/>
              </a:rPr>
              <a:t>and</a:t>
            </a:r>
            <a:r>
              <a:rPr sz="1800" spc="-85" dirty="0">
                <a:latin typeface="Arial MT"/>
                <a:cs typeface="Arial MT"/>
              </a:rPr>
              <a:t> </a:t>
            </a:r>
            <a:r>
              <a:rPr sz="1800" spc="-110" dirty="0">
                <a:latin typeface="Arial Black"/>
                <a:cs typeface="Arial Black"/>
              </a:rPr>
              <a:t>formants</a:t>
            </a:r>
            <a:r>
              <a:rPr sz="1800" spc="-110" dirty="0">
                <a:latin typeface="Arial MT"/>
                <a:cs typeface="Arial MT"/>
              </a:rPr>
              <a:t>.</a:t>
            </a:r>
            <a:r>
              <a:rPr sz="1800" spc="-85" dirty="0">
                <a:latin typeface="Arial MT"/>
                <a:cs typeface="Arial MT"/>
              </a:rPr>
              <a:t> </a:t>
            </a:r>
            <a:r>
              <a:rPr sz="1800" dirty="0">
                <a:latin typeface="Arial MT"/>
                <a:cs typeface="Arial MT"/>
              </a:rPr>
              <a:t>These</a:t>
            </a:r>
            <a:r>
              <a:rPr sz="1800" spc="-85" dirty="0">
                <a:latin typeface="Arial MT"/>
                <a:cs typeface="Arial MT"/>
              </a:rPr>
              <a:t> </a:t>
            </a:r>
            <a:r>
              <a:rPr sz="1800" spc="60" dirty="0">
                <a:latin typeface="Arial MT"/>
                <a:cs typeface="Arial MT"/>
              </a:rPr>
              <a:t>features</a:t>
            </a:r>
            <a:r>
              <a:rPr sz="1800" spc="-85" dirty="0">
                <a:latin typeface="Arial MT"/>
                <a:cs typeface="Arial MT"/>
              </a:rPr>
              <a:t> </a:t>
            </a:r>
            <a:r>
              <a:rPr sz="1800" dirty="0">
                <a:latin typeface="Arial MT"/>
                <a:cs typeface="Arial MT"/>
              </a:rPr>
              <a:t>are</a:t>
            </a:r>
            <a:r>
              <a:rPr sz="1800" spc="-85" dirty="0">
                <a:latin typeface="Arial MT"/>
                <a:cs typeface="Arial MT"/>
              </a:rPr>
              <a:t> </a:t>
            </a:r>
            <a:r>
              <a:rPr sz="1800" spc="55" dirty="0">
                <a:latin typeface="Arial MT"/>
                <a:cs typeface="Arial MT"/>
              </a:rPr>
              <a:t>critical</a:t>
            </a:r>
            <a:r>
              <a:rPr sz="1800" spc="-85" dirty="0">
                <a:latin typeface="Arial MT"/>
                <a:cs typeface="Arial MT"/>
              </a:rPr>
              <a:t> </a:t>
            </a:r>
            <a:r>
              <a:rPr sz="1800" spc="65" dirty="0">
                <a:latin typeface="Arial MT"/>
                <a:cs typeface="Arial MT"/>
              </a:rPr>
              <a:t>for</a:t>
            </a:r>
            <a:r>
              <a:rPr sz="1800" spc="-85" dirty="0">
                <a:latin typeface="Arial MT"/>
                <a:cs typeface="Arial MT"/>
              </a:rPr>
              <a:t> </a:t>
            </a:r>
            <a:r>
              <a:rPr sz="1800" spc="45" dirty="0">
                <a:latin typeface="Arial MT"/>
                <a:cs typeface="Arial MT"/>
              </a:rPr>
              <a:t>distinguishing </a:t>
            </a:r>
            <a:r>
              <a:rPr sz="1800" spc="65" dirty="0">
                <a:latin typeface="Arial MT"/>
                <a:cs typeface="Arial MT"/>
              </a:rPr>
              <a:t>between</a:t>
            </a:r>
            <a:r>
              <a:rPr sz="1800" spc="-30" dirty="0">
                <a:latin typeface="Arial MT"/>
                <a:cs typeface="Arial MT"/>
              </a:rPr>
              <a:t> </a:t>
            </a:r>
            <a:r>
              <a:rPr sz="1800" dirty="0">
                <a:latin typeface="Arial MT"/>
                <a:cs typeface="Arial MT"/>
              </a:rPr>
              <a:t>normal</a:t>
            </a:r>
            <a:r>
              <a:rPr sz="1800" spc="-30" dirty="0">
                <a:latin typeface="Arial MT"/>
                <a:cs typeface="Arial MT"/>
              </a:rPr>
              <a:t> </a:t>
            </a:r>
            <a:r>
              <a:rPr sz="1800" dirty="0">
                <a:latin typeface="Arial MT"/>
                <a:cs typeface="Arial MT"/>
              </a:rPr>
              <a:t>and</a:t>
            </a:r>
            <a:r>
              <a:rPr sz="1800" spc="-30" dirty="0">
                <a:latin typeface="Arial MT"/>
                <a:cs typeface="Arial MT"/>
              </a:rPr>
              <a:t> </a:t>
            </a:r>
            <a:r>
              <a:rPr sz="1800" dirty="0">
                <a:latin typeface="Arial MT"/>
                <a:cs typeface="Arial MT"/>
              </a:rPr>
              <a:t>Lombard</a:t>
            </a:r>
            <a:r>
              <a:rPr sz="1800" spc="-30" dirty="0">
                <a:latin typeface="Arial MT"/>
                <a:cs typeface="Arial MT"/>
              </a:rPr>
              <a:t> </a:t>
            </a:r>
            <a:r>
              <a:rPr sz="1800" dirty="0">
                <a:latin typeface="Arial MT"/>
                <a:cs typeface="Arial MT"/>
              </a:rPr>
              <a:t>speech.</a:t>
            </a:r>
            <a:r>
              <a:rPr sz="1800" spc="-25" dirty="0">
                <a:latin typeface="Arial MT"/>
                <a:cs typeface="Arial MT"/>
              </a:rPr>
              <a:t> </a:t>
            </a:r>
            <a:r>
              <a:rPr sz="1800" spc="-55" dirty="0">
                <a:latin typeface="Arial MT"/>
                <a:cs typeface="Arial MT"/>
              </a:rPr>
              <a:t>We</a:t>
            </a:r>
            <a:r>
              <a:rPr sz="1800" spc="-30" dirty="0">
                <a:latin typeface="Arial MT"/>
                <a:cs typeface="Arial MT"/>
              </a:rPr>
              <a:t> </a:t>
            </a:r>
            <a:r>
              <a:rPr sz="1800" dirty="0">
                <a:latin typeface="Arial MT"/>
                <a:cs typeface="Arial MT"/>
              </a:rPr>
              <a:t>employed</a:t>
            </a:r>
            <a:r>
              <a:rPr sz="1800" spc="-30" dirty="0">
                <a:latin typeface="Arial MT"/>
                <a:cs typeface="Arial MT"/>
              </a:rPr>
              <a:t> </a:t>
            </a:r>
            <a:r>
              <a:rPr sz="1800" spc="60" dirty="0">
                <a:latin typeface="Arial MT"/>
                <a:cs typeface="Arial MT"/>
              </a:rPr>
              <a:t>techniques</a:t>
            </a:r>
            <a:r>
              <a:rPr sz="1800" spc="-30" dirty="0">
                <a:latin typeface="Arial MT"/>
                <a:cs typeface="Arial MT"/>
              </a:rPr>
              <a:t> </a:t>
            </a:r>
            <a:r>
              <a:rPr sz="1800" dirty="0">
                <a:latin typeface="Arial MT"/>
                <a:cs typeface="Arial MT"/>
              </a:rPr>
              <a:t>like</a:t>
            </a:r>
            <a:r>
              <a:rPr sz="1800" spc="-30" dirty="0">
                <a:latin typeface="Arial MT"/>
                <a:cs typeface="Arial MT"/>
              </a:rPr>
              <a:t> </a:t>
            </a:r>
            <a:r>
              <a:rPr sz="1800" spc="-55" dirty="0">
                <a:latin typeface="Arial Black"/>
                <a:cs typeface="Arial Black"/>
              </a:rPr>
              <a:t>MFCC </a:t>
            </a:r>
            <a:r>
              <a:rPr sz="1800" dirty="0">
                <a:latin typeface="Arial MT"/>
                <a:cs typeface="Arial MT"/>
              </a:rPr>
              <a:t>and</a:t>
            </a:r>
            <a:r>
              <a:rPr sz="1800" spc="-75" dirty="0">
                <a:latin typeface="Arial MT"/>
                <a:cs typeface="Arial MT"/>
              </a:rPr>
              <a:t> </a:t>
            </a:r>
            <a:r>
              <a:rPr sz="1800" spc="-125" dirty="0">
                <a:latin typeface="Arial Black"/>
                <a:cs typeface="Arial Black"/>
              </a:rPr>
              <a:t>spectral</a:t>
            </a:r>
            <a:r>
              <a:rPr sz="1800" spc="-170" dirty="0">
                <a:latin typeface="Arial Black"/>
                <a:cs typeface="Arial Black"/>
              </a:rPr>
              <a:t> </a:t>
            </a:r>
            <a:r>
              <a:rPr sz="1800" spc="-130" dirty="0">
                <a:latin typeface="Arial Black"/>
                <a:cs typeface="Arial Black"/>
              </a:rPr>
              <a:t>analysis</a:t>
            </a:r>
            <a:r>
              <a:rPr sz="1800" spc="-165" dirty="0">
                <a:latin typeface="Arial Black"/>
                <a:cs typeface="Arial Black"/>
              </a:rPr>
              <a:t> </a:t>
            </a:r>
            <a:r>
              <a:rPr sz="1800" spc="120" dirty="0">
                <a:latin typeface="Arial MT"/>
                <a:cs typeface="Arial MT"/>
              </a:rPr>
              <a:t>to</a:t>
            </a:r>
            <a:r>
              <a:rPr sz="1800" spc="-70" dirty="0">
                <a:latin typeface="Arial MT"/>
                <a:cs typeface="Arial MT"/>
              </a:rPr>
              <a:t> </a:t>
            </a:r>
            <a:r>
              <a:rPr sz="1800" dirty="0">
                <a:latin typeface="Arial MT"/>
                <a:cs typeface="Arial MT"/>
              </a:rPr>
              <a:t>enhance</a:t>
            </a:r>
            <a:r>
              <a:rPr sz="1800" spc="-70" dirty="0">
                <a:latin typeface="Arial MT"/>
                <a:cs typeface="Arial MT"/>
              </a:rPr>
              <a:t> </a:t>
            </a:r>
            <a:r>
              <a:rPr sz="1800" spc="55" dirty="0">
                <a:latin typeface="Arial MT"/>
                <a:cs typeface="Arial MT"/>
              </a:rPr>
              <a:t>our</a:t>
            </a:r>
            <a:r>
              <a:rPr sz="1800" spc="-75" dirty="0">
                <a:latin typeface="Arial MT"/>
                <a:cs typeface="Arial MT"/>
              </a:rPr>
              <a:t> </a:t>
            </a:r>
            <a:r>
              <a:rPr sz="1800" dirty="0">
                <a:latin typeface="Arial MT"/>
                <a:cs typeface="Arial MT"/>
              </a:rPr>
              <a:t>model’s</a:t>
            </a:r>
            <a:r>
              <a:rPr sz="1800" spc="-70" dirty="0">
                <a:latin typeface="Arial MT"/>
                <a:cs typeface="Arial MT"/>
              </a:rPr>
              <a:t> </a:t>
            </a:r>
            <a:r>
              <a:rPr sz="1800" spc="-10" dirty="0">
                <a:latin typeface="Arial MT"/>
                <a:cs typeface="Arial MT"/>
              </a:rPr>
              <a:t>performance.</a:t>
            </a:r>
            <a:endParaRPr sz="1800">
              <a:latin typeface="Arial MT"/>
              <a:cs typeface="Arial MT"/>
            </a:endParaRPr>
          </a:p>
        </p:txBody>
      </p:sp>
      <p:pic>
        <p:nvPicPr>
          <p:cNvPr id="7" name="Picture 6" descr="Screenshot (5).png"/>
          <p:cNvPicPr>
            <a:picLocks noChangeAspect="1"/>
          </p:cNvPicPr>
          <p:nvPr/>
        </p:nvPicPr>
        <p:blipFill>
          <a:blip r:embed="rId4"/>
          <a:stretch>
            <a:fillRect/>
          </a:stretch>
        </p:blipFill>
        <p:spPr>
          <a:xfrm>
            <a:off x="9531350" y="5073650"/>
            <a:ext cx="7315200" cy="41148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02"/>
            <a:ext cx="18288000" cy="10286998"/>
          </a:xfrm>
          <a:prstGeom prst="rect">
            <a:avLst/>
          </a:prstGeom>
        </p:spPr>
      </p:pic>
      <p:pic>
        <p:nvPicPr>
          <p:cNvPr id="3" name="object 3"/>
          <p:cNvPicPr/>
          <p:nvPr/>
        </p:nvPicPr>
        <p:blipFill>
          <a:blip r:embed="rId3" cstate="print"/>
          <a:stretch>
            <a:fillRect/>
          </a:stretch>
        </p:blipFill>
        <p:spPr>
          <a:xfrm>
            <a:off x="311150" y="273050"/>
            <a:ext cx="9525000" cy="9829800"/>
          </a:xfrm>
          <a:prstGeom prst="rect">
            <a:avLst/>
          </a:prstGeom>
        </p:spPr>
      </p:pic>
      <p:sp>
        <p:nvSpPr>
          <p:cNvPr id="4" name="object 4"/>
          <p:cNvSpPr txBox="1">
            <a:spLocks noGrp="1"/>
          </p:cNvSpPr>
          <p:nvPr>
            <p:ph type="title"/>
          </p:nvPr>
        </p:nvSpPr>
        <p:spPr>
          <a:xfrm>
            <a:off x="9912350" y="1416050"/>
            <a:ext cx="7917180" cy="1231747"/>
          </a:xfrm>
          <a:prstGeom prst="rect">
            <a:avLst/>
          </a:prstGeom>
        </p:spPr>
        <p:txBody>
          <a:bodyPr vert="horz" wrap="square" lIns="0" tIns="15875" rIns="0" bIns="0" rtlCol="0">
            <a:spAutoFit/>
          </a:bodyPr>
          <a:lstStyle/>
          <a:p>
            <a:pPr marL="12700">
              <a:lnSpc>
                <a:spcPct val="100000"/>
              </a:lnSpc>
              <a:spcBef>
                <a:spcPts val="125"/>
              </a:spcBef>
            </a:pPr>
            <a:r>
              <a:rPr sz="3950" spc="790" dirty="0"/>
              <a:t>Machine</a:t>
            </a:r>
            <a:r>
              <a:rPr sz="3950" spc="-55" dirty="0"/>
              <a:t> </a:t>
            </a:r>
            <a:r>
              <a:rPr sz="3950" spc="705" dirty="0"/>
              <a:t>Learning</a:t>
            </a:r>
            <a:r>
              <a:rPr sz="3950" spc="-50" dirty="0"/>
              <a:t> </a:t>
            </a:r>
            <a:r>
              <a:rPr sz="3950" spc="620" dirty="0"/>
              <a:t>Overview</a:t>
            </a:r>
            <a:endParaRPr sz="3950"/>
          </a:p>
        </p:txBody>
      </p:sp>
      <p:sp>
        <p:nvSpPr>
          <p:cNvPr id="13" name="TextBox 12"/>
          <p:cNvSpPr txBox="1"/>
          <p:nvPr/>
        </p:nvSpPr>
        <p:spPr>
          <a:xfrm>
            <a:off x="10217150" y="3168650"/>
            <a:ext cx="7467600" cy="3477875"/>
          </a:xfrm>
          <a:prstGeom prst="rect">
            <a:avLst/>
          </a:prstGeom>
          <a:noFill/>
        </p:spPr>
        <p:txBody>
          <a:bodyPr wrap="square" rtlCol="0">
            <a:spAutoFit/>
          </a:bodyPr>
          <a:lstStyle/>
          <a:p>
            <a:pPr algn="just"/>
            <a:r>
              <a:rPr lang="en-US" sz="2000" dirty="0" smtClean="0">
                <a:latin typeface="Calisto MT" pitchFamily="18" charset="0"/>
              </a:rPr>
              <a:t>In this project, we utilize a </a:t>
            </a:r>
            <a:r>
              <a:rPr lang="en-US" sz="2000" b="1" dirty="0" smtClean="0">
                <a:latin typeface="Calisto MT" pitchFamily="18" charset="0"/>
              </a:rPr>
              <a:t>Multi-Layer </a:t>
            </a:r>
            <a:r>
              <a:rPr lang="en-US" sz="2000" b="1" dirty="0" err="1" smtClean="0">
                <a:latin typeface="Calisto MT" pitchFamily="18" charset="0"/>
              </a:rPr>
              <a:t>Perceptron</a:t>
            </a:r>
            <a:r>
              <a:rPr lang="en-US" sz="2000" b="1" dirty="0" smtClean="0">
                <a:latin typeface="Calisto MT" pitchFamily="18" charset="0"/>
              </a:rPr>
              <a:t> (MLP)</a:t>
            </a:r>
            <a:r>
              <a:rPr lang="en-US" sz="2000" dirty="0" smtClean="0">
                <a:latin typeface="Calisto MT" pitchFamily="18" charset="0"/>
              </a:rPr>
              <a:t> for the classification of </a:t>
            </a:r>
            <a:r>
              <a:rPr lang="en-US" sz="2000" b="1" dirty="0" smtClean="0">
                <a:latin typeface="Calisto MT" pitchFamily="18" charset="0"/>
              </a:rPr>
              <a:t>Normal</a:t>
            </a:r>
            <a:r>
              <a:rPr lang="en-US" sz="2000" dirty="0" smtClean="0">
                <a:latin typeface="Calisto MT" pitchFamily="18" charset="0"/>
              </a:rPr>
              <a:t> and </a:t>
            </a:r>
            <a:r>
              <a:rPr lang="en-US" sz="2000" b="1" dirty="0" smtClean="0">
                <a:latin typeface="Calisto MT" pitchFamily="18" charset="0"/>
              </a:rPr>
              <a:t>Lombard speech</a:t>
            </a:r>
            <a:r>
              <a:rPr lang="en-US" sz="2000" dirty="0" smtClean="0">
                <a:latin typeface="Calisto MT" pitchFamily="18" charset="0"/>
              </a:rPr>
              <a:t>. Key audio features like </a:t>
            </a:r>
            <a:r>
              <a:rPr lang="en-US" sz="2000" b="1" dirty="0" smtClean="0">
                <a:latin typeface="Calisto MT" pitchFamily="18" charset="0"/>
              </a:rPr>
              <a:t>MFCCs</a:t>
            </a:r>
            <a:r>
              <a:rPr lang="en-US" sz="2000" dirty="0" smtClean="0">
                <a:latin typeface="Calisto MT" pitchFamily="18" charset="0"/>
              </a:rPr>
              <a:t>, </a:t>
            </a:r>
            <a:r>
              <a:rPr lang="en-US" sz="2000" b="1" dirty="0" err="1" smtClean="0">
                <a:latin typeface="Calisto MT" pitchFamily="18" charset="0"/>
              </a:rPr>
              <a:t>chroma</a:t>
            </a:r>
            <a:r>
              <a:rPr lang="en-US" sz="2000" b="1" dirty="0" smtClean="0">
                <a:latin typeface="Calisto MT" pitchFamily="18" charset="0"/>
              </a:rPr>
              <a:t> features</a:t>
            </a:r>
            <a:r>
              <a:rPr lang="en-US" sz="2000" dirty="0" smtClean="0">
                <a:latin typeface="Calisto MT" pitchFamily="18" charset="0"/>
              </a:rPr>
              <a:t>, and </a:t>
            </a:r>
            <a:r>
              <a:rPr lang="en-US" sz="2000" b="1" dirty="0" smtClean="0">
                <a:latin typeface="Calisto MT" pitchFamily="18" charset="0"/>
              </a:rPr>
              <a:t>spectral contrast</a:t>
            </a:r>
            <a:r>
              <a:rPr lang="en-US" sz="2000" dirty="0" smtClean="0">
                <a:latin typeface="Calisto MT" pitchFamily="18" charset="0"/>
              </a:rPr>
              <a:t> are extracted from the recordings. The MLP consists of an input layer, three hidden layers with </a:t>
            </a:r>
            <a:r>
              <a:rPr lang="en-US" sz="2000" b="1" dirty="0" smtClean="0">
                <a:latin typeface="Calisto MT" pitchFamily="18" charset="0"/>
              </a:rPr>
              <a:t>256</a:t>
            </a:r>
            <a:r>
              <a:rPr lang="en-US" sz="2000" dirty="0" smtClean="0">
                <a:latin typeface="Calisto MT" pitchFamily="18" charset="0"/>
              </a:rPr>
              <a:t>, </a:t>
            </a:r>
            <a:r>
              <a:rPr lang="en-US" sz="2000" b="1" dirty="0" smtClean="0">
                <a:latin typeface="Calisto MT" pitchFamily="18" charset="0"/>
              </a:rPr>
              <a:t>128</a:t>
            </a:r>
            <a:r>
              <a:rPr lang="en-US" sz="2000" dirty="0" smtClean="0">
                <a:latin typeface="Calisto MT" pitchFamily="18" charset="0"/>
              </a:rPr>
              <a:t>, and </a:t>
            </a:r>
            <a:r>
              <a:rPr lang="en-US" sz="2000" b="1" dirty="0" smtClean="0">
                <a:latin typeface="Calisto MT" pitchFamily="18" charset="0"/>
              </a:rPr>
              <a:t>64</a:t>
            </a:r>
            <a:r>
              <a:rPr lang="en-US" sz="2000" dirty="0" smtClean="0">
                <a:latin typeface="Calisto MT" pitchFamily="18" charset="0"/>
              </a:rPr>
              <a:t> neurons using </a:t>
            </a:r>
            <a:r>
              <a:rPr lang="en-US" sz="2000" b="1" dirty="0" err="1" smtClean="0">
                <a:latin typeface="Calisto MT" pitchFamily="18" charset="0"/>
              </a:rPr>
              <a:t>ReLU</a:t>
            </a:r>
            <a:r>
              <a:rPr lang="en-US" sz="2000" b="1" dirty="0" smtClean="0">
                <a:latin typeface="Calisto MT" pitchFamily="18" charset="0"/>
              </a:rPr>
              <a:t> activation</a:t>
            </a:r>
            <a:r>
              <a:rPr lang="en-US" sz="2000" dirty="0" smtClean="0">
                <a:latin typeface="Calisto MT" pitchFamily="18" charset="0"/>
              </a:rPr>
              <a:t>, and dropout layers to prevent </a:t>
            </a:r>
            <a:r>
              <a:rPr lang="en-US" sz="2000" dirty="0" err="1" smtClean="0">
                <a:latin typeface="Calisto MT" pitchFamily="18" charset="0"/>
              </a:rPr>
              <a:t>overfitting</a:t>
            </a:r>
            <a:r>
              <a:rPr lang="en-US" sz="2000" dirty="0" smtClean="0">
                <a:latin typeface="Calisto MT" pitchFamily="18" charset="0"/>
              </a:rPr>
              <a:t>. The output layer uses a </a:t>
            </a:r>
            <a:r>
              <a:rPr lang="en-US" sz="2000" b="1" dirty="0" smtClean="0">
                <a:latin typeface="Calisto MT" pitchFamily="18" charset="0"/>
              </a:rPr>
              <a:t>sigmoid activation</a:t>
            </a:r>
            <a:r>
              <a:rPr lang="en-US" sz="2000" dirty="0" smtClean="0">
                <a:latin typeface="Calisto MT" pitchFamily="18" charset="0"/>
              </a:rPr>
              <a:t> for binary classification. Trained with </a:t>
            </a:r>
            <a:r>
              <a:rPr lang="en-US" sz="2000" b="1" dirty="0" smtClean="0">
                <a:latin typeface="Calisto MT" pitchFamily="18" charset="0"/>
              </a:rPr>
              <a:t>binary cross-entropy loss</a:t>
            </a:r>
            <a:r>
              <a:rPr lang="en-US" sz="2000" dirty="0" smtClean="0">
                <a:latin typeface="Calisto MT" pitchFamily="18" charset="0"/>
              </a:rPr>
              <a:t> and the </a:t>
            </a:r>
            <a:r>
              <a:rPr lang="en-US" sz="2000" b="1" dirty="0" smtClean="0">
                <a:latin typeface="Calisto MT" pitchFamily="18" charset="0"/>
              </a:rPr>
              <a:t>Adam optimizer</a:t>
            </a:r>
            <a:r>
              <a:rPr lang="en-US" sz="2000" dirty="0" smtClean="0">
                <a:latin typeface="Calisto MT" pitchFamily="18" charset="0"/>
              </a:rPr>
              <a:t> over </a:t>
            </a:r>
            <a:r>
              <a:rPr lang="en-US" sz="2000" b="1" dirty="0" smtClean="0">
                <a:latin typeface="Calisto MT" pitchFamily="18" charset="0"/>
              </a:rPr>
              <a:t>50 epochs</a:t>
            </a:r>
            <a:r>
              <a:rPr lang="en-US" sz="2000" dirty="0" smtClean="0">
                <a:latin typeface="Calisto MT" pitchFamily="18" charset="0"/>
              </a:rPr>
              <a:t>, the model effectively differentiates between normal and Lombard speech, aiding in enhanced speech recognition and communication technologies.</a:t>
            </a:r>
            <a:endParaRPr lang="en-US" sz="2000" dirty="0">
              <a:latin typeface="Calisto MT"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98"/>
          </a:xfrm>
          <a:prstGeom prst="rect">
            <a:avLst/>
          </a:prstGeom>
        </p:spPr>
      </p:pic>
      <p:sp>
        <p:nvSpPr>
          <p:cNvPr id="3" name="object 3"/>
          <p:cNvSpPr txBox="1">
            <a:spLocks noGrp="1"/>
          </p:cNvSpPr>
          <p:nvPr>
            <p:ph type="title"/>
          </p:nvPr>
        </p:nvSpPr>
        <p:spPr>
          <a:xfrm>
            <a:off x="1653717" y="1563605"/>
            <a:ext cx="8553450" cy="1668145"/>
          </a:xfrm>
          <a:prstGeom prst="rect">
            <a:avLst/>
          </a:prstGeom>
        </p:spPr>
        <p:txBody>
          <a:bodyPr vert="horz" wrap="square" lIns="0" tIns="29209" rIns="0" bIns="0" rtlCol="0">
            <a:spAutoFit/>
          </a:bodyPr>
          <a:lstStyle/>
          <a:p>
            <a:pPr marL="12700" marR="5080">
              <a:lnSpc>
                <a:spcPts val="6450"/>
              </a:lnSpc>
              <a:spcBef>
                <a:spcPts val="229"/>
              </a:spcBef>
            </a:pPr>
            <a:r>
              <a:rPr sz="5400" spc="1030" dirty="0"/>
              <a:t>Model</a:t>
            </a:r>
            <a:r>
              <a:rPr sz="5400" spc="-90" dirty="0"/>
              <a:t> </a:t>
            </a:r>
            <a:r>
              <a:rPr sz="5400" spc="840" dirty="0"/>
              <a:t>Training</a:t>
            </a:r>
            <a:r>
              <a:rPr sz="5400" spc="-90" dirty="0"/>
              <a:t> </a:t>
            </a:r>
            <a:r>
              <a:rPr sz="5400" spc="1135" dirty="0"/>
              <a:t>and </a:t>
            </a:r>
            <a:r>
              <a:rPr sz="5400" spc="865" dirty="0"/>
              <a:t>Evaluation</a:t>
            </a:r>
            <a:endParaRPr sz="5400"/>
          </a:p>
        </p:txBody>
      </p:sp>
      <p:sp>
        <p:nvSpPr>
          <p:cNvPr id="4" name="object 4"/>
          <p:cNvSpPr txBox="1"/>
          <p:nvPr/>
        </p:nvSpPr>
        <p:spPr>
          <a:xfrm>
            <a:off x="1537406" y="3547002"/>
            <a:ext cx="8558530" cy="3244478"/>
          </a:xfrm>
          <a:prstGeom prst="rect">
            <a:avLst/>
          </a:prstGeom>
        </p:spPr>
        <p:txBody>
          <a:bodyPr vert="horz" wrap="square" lIns="0" tIns="12700" rIns="0" bIns="0" rtlCol="0">
            <a:spAutoFit/>
          </a:bodyPr>
          <a:lstStyle/>
          <a:p>
            <a:pPr marL="12700" marR="5080" algn="just">
              <a:lnSpc>
                <a:spcPct val="125000"/>
              </a:lnSpc>
              <a:spcBef>
                <a:spcPts val="100"/>
              </a:spcBef>
            </a:pPr>
            <a:r>
              <a:rPr lang="en-US" sz="2100" dirty="0" smtClean="0">
                <a:latin typeface="Calisto MT" pitchFamily="18" charset="0"/>
                <a:cs typeface="Arial MT"/>
              </a:rPr>
              <a:t>The Model is trained by using </a:t>
            </a:r>
            <a:r>
              <a:rPr lang="en-US" sz="2100" b="1" dirty="0" smtClean="0">
                <a:latin typeface="Calisto MT" pitchFamily="18" charset="0"/>
                <a:cs typeface="Arial MT"/>
              </a:rPr>
              <a:t>MLP(Multi Layer </a:t>
            </a:r>
            <a:r>
              <a:rPr lang="en-US" sz="2100" b="1" dirty="0" err="1" smtClean="0">
                <a:latin typeface="Calisto MT" pitchFamily="18" charset="0"/>
                <a:cs typeface="Arial MT"/>
              </a:rPr>
              <a:t>Perceptron</a:t>
            </a:r>
            <a:r>
              <a:rPr lang="en-US" sz="2100" b="1" dirty="0" smtClean="0">
                <a:latin typeface="Calisto MT" pitchFamily="18" charset="0"/>
                <a:cs typeface="Arial MT"/>
              </a:rPr>
              <a:t>)</a:t>
            </a:r>
            <a:r>
              <a:rPr sz="2100" spc="-145" smtClean="0">
                <a:latin typeface="Calisto MT" pitchFamily="18" charset="0"/>
                <a:cs typeface="Arial MT"/>
              </a:rPr>
              <a:t>.</a:t>
            </a:r>
            <a:r>
              <a:rPr sz="2100" spc="-110" smtClean="0">
                <a:latin typeface="Calisto MT" pitchFamily="18" charset="0"/>
                <a:cs typeface="Arial MT"/>
              </a:rPr>
              <a:t> </a:t>
            </a:r>
            <a:r>
              <a:rPr lang="en-US" sz="2400" dirty="0" smtClean="0">
                <a:latin typeface="Calisto MT" pitchFamily="18" charset="0"/>
              </a:rPr>
              <a:t>The model’s performance is evaluated using metrics like </a:t>
            </a:r>
            <a:r>
              <a:rPr lang="en-US" sz="2400" b="1" dirty="0" smtClean="0">
                <a:latin typeface="Calisto MT" pitchFamily="18" charset="0"/>
              </a:rPr>
              <a:t>accuracy, precision, recall, and F1-score</a:t>
            </a:r>
            <a:r>
              <a:rPr lang="en-US" sz="2400" dirty="0" smtClean="0">
                <a:latin typeface="Calisto MT" pitchFamily="18" charset="0"/>
              </a:rPr>
              <a:t>. Post-training, the model provides probabilities for each class, enabling precise classification. This robust training and evaluation process ensures the model's effectiveness in differentiating speech types, improving speech recognition systems in noisy environments.</a:t>
            </a:r>
            <a:endParaRPr sz="2100">
              <a:latin typeface="Calisto MT" pitchFamily="18" charset="0"/>
              <a:cs typeface="Arial MT"/>
            </a:endParaRPr>
          </a:p>
        </p:txBody>
      </p:sp>
      <p:pic>
        <p:nvPicPr>
          <p:cNvPr id="8" name="object 12"/>
          <p:cNvPicPr/>
          <p:nvPr/>
        </p:nvPicPr>
        <p:blipFill>
          <a:blip r:embed="rId3" cstate="print"/>
          <a:stretch>
            <a:fillRect/>
          </a:stretch>
        </p:blipFill>
        <p:spPr>
          <a:xfrm>
            <a:off x="10674350" y="1263650"/>
            <a:ext cx="7010400" cy="8382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98"/>
          </a:xfrm>
          <a:prstGeom prst="rect">
            <a:avLst/>
          </a:prstGeom>
        </p:spPr>
      </p:pic>
      <p:pic>
        <p:nvPicPr>
          <p:cNvPr id="3" name="object 3"/>
          <p:cNvPicPr/>
          <p:nvPr/>
        </p:nvPicPr>
        <p:blipFill>
          <a:blip r:embed="rId3" cstate="print"/>
          <a:stretch>
            <a:fillRect/>
          </a:stretch>
        </p:blipFill>
        <p:spPr>
          <a:xfrm>
            <a:off x="1424419" y="626050"/>
            <a:ext cx="5581650" cy="9029698"/>
          </a:xfrm>
          <a:prstGeom prst="rect">
            <a:avLst/>
          </a:prstGeom>
        </p:spPr>
      </p:pic>
      <p:pic>
        <p:nvPicPr>
          <p:cNvPr id="4" name="object 4"/>
          <p:cNvPicPr/>
          <p:nvPr/>
        </p:nvPicPr>
        <p:blipFill>
          <a:blip r:embed="rId4" cstate="print"/>
          <a:stretch>
            <a:fillRect/>
          </a:stretch>
        </p:blipFill>
        <p:spPr>
          <a:xfrm>
            <a:off x="15679419" y="689432"/>
            <a:ext cx="1533524" cy="1533524"/>
          </a:xfrm>
          <a:prstGeom prst="rect">
            <a:avLst/>
          </a:prstGeom>
        </p:spPr>
      </p:pic>
      <p:sp>
        <p:nvSpPr>
          <p:cNvPr id="5" name="object 5"/>
          <p:cNvSpPr txBox="1">
            <a:spLocks noGrp="1"/>
          </p:cNvSpPr>
          <p:nvPr>
            <p:ph type="title"/>
          </p:nvPr>
        </p:nvSpPr>
        <p:spPr>
          <a:xfrm>
            <a:off x="8438362" y="1799837"/>
            <a:ext cx="5567045" cy="1668145"/>
          </a:xfrm>
          <a:prstGeom prst="rect">
            <a:avLst/>
          </a:prstGeom>
        </p:spPr>
        <p:txBody>
          <a:bodyPr vert="horz" wrap="square" lIns="0" tIns="29209" rIns="0" bIns="0" rtlCol="0">
            <a:spAutoFit/>
          </a:bodyPr>
          <a:lstStyle/>
          <a:p>
            <a:pPr marL="12700" marR="5080">
              <a:lnSpc>
                <a:spcPts val="6450"/>
              </a:lnSpc>
              <a:spcBef>
                <a:spcPts val="229"/>
              </a:spcBef>
            </a:pPr>
            <a:r>
              <a:rPr sz="5400" spc="900" dirty="0"/>
              <a:t>Applications </a:t>
            </a:r>
            <a:r>
              <a:rPr sz="5400" spc="985" dirty="0"/>
              <a:t>of</a:t>
            </a:r>
            <a:r>
              <a:rPr sz="5400" spc="-110" dirty="0"/>
              <a:t> </a:t>
            </a:r>
            <a:r>
              <a:rPr sz="5400" spc="950" dirty="0"/>
              <a:t>Findings</a:t>
            </a:r>
            <a:endParaRPr sz="5400"/>
          </a:p>
        </p:txBody>
      </p:sp>
      <p:sp>
        <p:nvSpPr>
          <p:cNvPr id="6" name="object 6"/>
          <p:cNvSpPr txBox="1"/>
          <p:nvPr/>
        </p:nvSpPr>
        <p:spPr>
          <a:xfrm>
            <a:off x="8464550" y="3778250"/>
            <a:ext cx="6514465" cy="343492"/>
          </a:xfrm>
          <a:prstGeom prst="rect">
            <a:avLst/>
          </a:prstGeom>
        </p:spPr>
        <p:txBody>
          <a:bodyPr vert="horz" wrap="square" lIns="0" tIns="6985" rIns="0" bIns="0" rtlCol="0">
            <a:spAutoFit/>
          </a:bodyPr>
          <a:lstStyle/>
          <a:p>
            <a:pPr marL="12700" marR="5080">
              <a:lnSpc>
                <a:spcPct val="126699"/>
              </a:lnSpc>
              <a:spcBef>
                <a:spcPts val="55"/>
              </a:spcBef>
            </a:pPr>
            <a:r>
              <a:rPr sz="2000" spc="45" smtClean="0">
                <a:latin typeface="Arial MT"/>
                <a:cs typeface="Arial MT"/>
              </a:rPr>
              <a:t>.</a:t>
            </a:r>
            <a:endParaRPr sz="2000">
              <a:latin typeface="Arial MT"/>
              <a:cs typeface="Arial MT"/>
            </a:endParaRPr>
          </a:p>
        </p:txBody>
      </p:sp>
      <p:sp>
        <p:nvSpPr>
          <p:cNvPr id="7" name="TextBox 6"/>
          <p:cNvSpPr txBox="1"/>
          <p:nvPr/>
        </p:nvSpPr>
        <p:spPr>
          <a:xfrm>
            <a:off x="8388350" y="3854450"/>
            <a:ext cx="8382000" cy="4093428"/>
          </a:xfrm>
          <a:prstGeom prst="rect">
            <a:avLst/>
          </a:prstGeom>
          <a:noFill/>
        </p:spPr>
        <p:txBody>
          <a:bodyPr wrap="square" rtlCol="0">
            <a:spAutoFit/>
          </a:bodyPr>
          <a:lstStyle/>
          <a:p>
            <a:r>
              <a:rPr lang="en-US" sz="2000" dirty="0" smtClean="0">
                <a:latin typeface="Calisto MT" pitchFamily="18" charset="0"/>
              </a:rPr>
              <a:t>The findings from this project have several key applications. </a:t>
            </a:r>
          </a:p>
          <a:p>
            <a:endParaRPr lang="en-US" sz="2000" dirty="0" smtClean="0">
              <a:latin typeface="Calisto MT" pitchFamily="18" charset="0"/>
            </a:endParaRPr>
          </a:p>
          <a:p>
            <a:pPr>
              <a:buFont typeface="Wingdings" pitchFamily="2" charset="2"/>
              <a:buChar char="ü"/>
            </a:pPr>
            <a:r>
              <a:rPr lang="en-US" sz="2000" b="1" dirty="0" smtClean="0">
                <a:latin typeface="Calisto MT" pitchFamily="18" charset="0"/>
              </a:rPr>
              <a:t>Enhanced Speech Recognition</a:t>
            </a:r>
            <a:r>
              <a:rPr lang="en-US" sz="2000" dirty="0" smtClean="0">
                <a:latin typeface="Calisto MT" pitchFamily="18" charset="0"/>
              </a:rPr>
              <a:t>: Improved accuracy in recognizing and processing Tamil speech in both quiet and noisy environments. </a:t>
            </a:r>
            <a:r>
              <a:rPr lang="en-US" sz="2000" b="1" dirty="0" smtClean="0">
                <a:latin typeface="Calisto MT" pitchFamily="18" charset="0"/>
              </a:rPr>
              <a:t>Communication Devices</a:t>
            </a:r>
            <a:r>
              <a:rPr lang="en-US" sz="2000" dirty="0" smtClean="0">
                <a:latin typeface="Calisto MT" pitchFamily="18" charset="0"/>
              </a:rPr>
              <a:t>: Better performance of devices like hearing aids and mobile phones in noisy settings. </a:t>
            </a:r>
          </a:p>
          <a:p>
            <a:pPr>
              <a:buFont typeface="Wingdings" pitchFamily="2" charset="2"/>
              <a:buChar char="ü"/>
            </a:pPr>
            <a:r>
              <a:rPr lang="en-US" sz="2000" b="1" dirty="0" smtClean="0">
                <a:latin typeface="Calisto MT" pitchFamily="18" charset="0"/>
              </a:rPr>
              <a:t>Assistive Technology</a:t>
            </a:r>
            <a:r>
              <a:rPr lang="en-US" sz="2000" dirty="0" smtClean="0">
                <a:latin typeface="Calisto MT" pitchFamily="18" charset="0"/>
              </a:rPr>
              <a:t>: Enhanced tools for individuals with speech or hearing impairments. </a:t>
            </a:r>
          </a:p>
          <a:p>
            <a:pPr>
              <a:buFont typeface="Wingdings" pitchFamily="2" charset="2"/>
              <a:buChar char="ü"/>
            </a:pPr>
            <a:r>
              <a:rPr lang="en-US" sz="2000" b="1" dirty="0" smtClean="0">
                <a:latin typeface="Calisto MT" pitchFamily="18" charset="0"/>
              </a:rPr>
              <a:t>AI and Robotics</a:t>
            </a:r>
            <a:r>
              <a:rPr lang="en-US" sz="2000" dirty="0" smtClean="0">
                <a:latin typeface="Calisto MT" pitchFamily="18" charset="0"/>
              </a:rPr>
              <a:t>: Improved human-machine interaction by understanding speech variations.</a:t>
            </a:r>
          </a:p>
          <a:p>
            <a:pPr>
              <a:buFont typeface="Wingdings" pitchFamily="2" charset="2"/>
              <a:buChar char="ü"/>
            </a:pPr>
            <a:r>
              <a:rPr lang="en-US" sz="2000" dirty="0" smtClean="0">
                <a:latin typeface="Calisto MT" pitchFamily="18" charset="0"/>
              </a:rPr>
              <a:t> </a:t>
            </a:r>
            <a:r>
              <a:rPr lang="en-US" sz="2000" b="1" dirty="0" smtClean="0">
                <a:latin typeface="Calisto MT" pitchFamily="18" charset="0"/>
              </a:rPr>
              <a:t>Linguistic Research</a:t>
            </a:r>
            <a:r>
              <a:rPr lang="en-US" sz="2000" dirty="0" smtClean="0">
                <a:latin typeface="Calisto MT" pitchFamily="18" charset="0"/>
              </a:rPr>
              <a:t>: Deeper insights into the acoustic characteristics of Tamil speech under different conditions, aiding linguistic studies and education.</a:t>
            </a:r>
            <a:endParaRPr lang="en-US" sz="2000" dirty="0">
              <a:latin typeface="Calisto MT"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0"/>
            <a:ext cx="18288000" cy="10286998"/>
          </a:xfrm>
          <a:prstGeom prst="rect">
            <a:avLst/>
          </a:prstGeom>
        </p:spPr>
      </p:pic>
      <p:sp>
        <p:nvSpPr>
          <p:cNvPr id="3" name="object 3"/>
          <p:cNvSpPr txBox="1">
            <a:spLocks noGrp="1"/>
          </p:cNvSpPr>
          <p:nvPr>
            <p:ph type="title"/>
          </p:nvPr>
        </p:nvSpPr>
        <p:spPr>
          <a:xfrm>
            <a:off x="4121150" y="2559050"/>
            <a:ext cx="10150475" cy="1668145"/>
          </a:xfrm>
          <a:prstGeom prst="rect">
            <a:avLst/>
          </a:prstGeom>
        </p:spPr>
        <p:txBody>
          <a:bodyPr vert="horz" wrap="square" lIns="0" tIns="12700" rIns="0" bIns="0" rtlCol="0">
            <a:spAutoFit/>
          </a:bodyPr>
          <a:lstStyle/>
          <a:p>
            <a:pPr marR="5080" algn="r">
              <a:lnSpc>
                <a:spcPts val="6465"/>
              </a:lnSpc>
              <a:spcBef>
                <a:spcPts val="100"/>
              </a:spcBef>
            </a:pPr>
            <a:r>
              <a:rPr sz="5400" spc="985" dirty="0"/>
              <a:t>Conclusion</a:t>
            </a:r>
            <a:r>
              <a:rPr sz="5400" spc="-85" dirty="0"/>
              <a:t> </a:t>
            </a:r>
            <a:r>
              <a:rPr sz="5400" spc="1160"/>
              <a:t>and</a:t>
            </a:r>
            <a:r>
              <a:rPr sz="5400" spc="-80"/>
              <a:t> </a:t>
            </a:r>
            <a:r>
              <a:rPr sz="5400" spc="944" smtClean="0"/>
              <a:t>Future</a:t>
            </a:r>
            <a:r>
              <a:rPr lang="en-US" sz="5400" spc="944" dirty="0" smtClean="0"/>
              <a:t> </a:t>
            </a:r>
            <a:r>
              <a:rPr sz="5400" spc="919" smtClean="0"/>
              <a:t>Work</a:t>
            </a:r>
            <a:endParaRPr sz="5400"/>
          </a:p>
        </p:txBody>
      </p:sp>
      <p:sp>
        <p:nvSpPr>
          <p:cNvPr id="4" name="object 4"/>
          <p:cNvSpPr txBox="1"/>
          <p:nvPr/>
        </p:nvSpPr>
        <p:spPr>
          <a:xfrm>
            <a:off x="4197350" y="5073650"/>
            <a:ext cx="9850755" cy="3482877"/>
          </a:xfrm>
          <a:prstGeom prst="rect">
            <a:avLst/>
          </a:prstGeom>
        </p:spPr>
        <p:txBody>
          <a:bodyPr vert="horz" wrap="square" lIns="0" tIns="6985" rIns="0" bIns="0" rtlCol="0">
            <a:spAutoFit/>
          </a:bodyPr>
          <a:lstStyle/>
          <a:p>
            <a:pPr marL="579120" marR="5080" indent="-567055" algn="just">
              <a:lnSpc>
                <a:spcPct val="127000"/>
              </a:lnSpc>
              <a:spcBef>
                <a:spcPts val="55"/>
              </a:spcBef>
            </a:pPr>
            <a:r>
              <a:rPr lang="en-US" sz="2000" dirty="0" smtClean="0">
                <a:latin typeface="Calisto MT" pitchFamily="18" charset="0"/>
              </a:rPr>
              <a:t>          In conclusion, this project successfully developed a comprehensive </a:t>
            </a:r>
            <a:r>
              <a:rPr lang="en-US" sz="2000" b="1" dirty="0" smtClean="0">
                <a:latin typeface="Calisto MT" pitchFamily="18" charset="0"/>
              </a:rPr>
              <a:t>Tamil speech corpus</a:t>
            </a:r>
            <a:r>
              <a:rPr lang="en-US" sz="2000" dirty="0" smtClean="0">
                <a:latin typeface="Calisto MT" pitchFamily="18" charset="0"/>
              </a:rPr>
              <a:t> for both normal and Lombard speech, utilizing an </a:t>
            </a:r>
            <a:r>
              <a:rPr lang="en-US" sz="2000" b="1" dirty="0" smtClean="0">
                <a:latin typeface="Calisto MT" pitchFamily="18" charset="0"/>
              </a:rPr>
              <a:t>MLP model</a:t>
            </a:r>
            <a:r>
              <a:rPr lang="en-US" sz="2000" dirty="0" smtClean="0">
                <a:latin typeface="Calisto MT" pitchFamily="18" charset="0"/>
              </a:rPr>
              <a:t> to accurately classify speech types. The findings contribute to improved </a:t>
            </a:r>
            <a:r>
              <a:rPr lang="en-US" sz="2000" b="1" dirty="0" smtClean="0">
                <a:latin typeface="Calisto MT" pitchFamily="18" charset="0"/>
              </a:rPr>
              <a:t>speech recognition</a:t>
            </a:r>
            <a:r>
              <a:rPr lang="en-US" sz="2000" dirty="0" smtClean="0">
                <a:latin typeface="Calisto MT" pitchFamily="18" charset="0"/>
              </a:rPr>
              <a:t> and </a:t>
            </a:r>
            <a:r>
              <a:rPr lang="en-US" sz="2000" b="1" dirty="0" smtClean="0">
                <a:latin typeface="Calisto MT" pitchFamily="18" charset="0"/>
              </a:rPr>
              <a:t>communication technologies</a:t>
            </a:r>
            <a:r>
              <a:rPr lang="en-US" sz="2000" dirty="0" smtClean="0">
                <a:latin typeface="Calisto MT" pitchFamily="18" charset="0"/>
              </a:rPr>
              <a:t>. Future work includes expanding the dataset to cover more speakers and different noise conditions, enhancing the model’s robustness. Additionally, exploring other machine learning models and feature extraction techniques can further improve classification accuracy. Collaborating with linguistic researchers and integrating the model into real-world applications are also promising directions.</a:t>
            </a:r>
            <a:endParaRPr sz="2000">
              <a:latin typeface="Calisto MT" pitchFamily="18" charset="0"/>
              <a:cs typeface="Arial M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74</TotalTime>
  <Words>764</Words>
  <Application>Microsoft Office PowerPoint</Application>
  <PresentationFormat>Custom</PresentationFormat>
  <Paragraphs>29</Paragraphs>
  <Slides>10</Slides>
  <Notes>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DESIGN,DEVELOPMENT AND ACOUSTIC ANALYSIS OF NORMAL AND LOMBARD SPEECH TAMIL CORPUS </vt:lpstr>
      <vt:lpstr>Introduction</vt:lpstr>
      <vt:lpstr>Understanding Normal and Lombad speech</vt:lpstr>
      <vt:lpstr>Data Collection Methodology</vt:lpstr>
      <vt:lpstr>Feature Extraction Techniques</vt:lpstr>
      <vt:lpstr>Machine Learning Overview</vt:lpstr>
      <vt:lpstr>Model Training and Evaluation</vt:lpstr>
      <vt:lpstr>Applications of Findings</vt:lpstr>
      <vt:lpstr>Conclusion and Future Work</vt:lpstr>
      <vt:lpstr>Thanks!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Leveraging Machine Learning: Acoustic Analysis and Classification of Normal vs. Lombard Speech in Tamil</dc:title>
  <dc:creator>Admin</dc:creator>
  <cp:lastModifiedBy>Admin</cp:lastModifiedBy>
  <cp:revision>9</cp:revision>
  <dcterms:created xsi:type="dcterms:W3CDTF">2024-07-25T05:17:46Z</dcterms:created>
  <dcterms:modified xsi:type="dcterms:W3CDTF">2024-07-25T06:33:31Z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2024-07-25T00:00:00Z</vt:filetime>
  </property>
  <property fmtid="{D5CDD505-2E9C-101B-9397-08002B2CF9AE}" pid="3" name="Creator">
    <vt:lpwstr>Chromium</vt:lpwstr>
  </property>
  <property fmtid="{D5CDD505-2E9C-101B-9397-08002B2CF9AE}" pid="4" name="LastSaved">
    <vt:filetime>2024-07-25T00:00:00Z</vt:filetime>
  </property>
  <property fmtid="{D5CDD505-2E9C-101B-9397-08002B2CF9AE}" pid="5" name="Producer">
    <vt:lpwstr>GPL Ghostscript 10.02.0</vt:lpwstr>
  </property>
</Properties>
</file>